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6" r:id="rId11"/>
    <p:sldId id="267" r:id="rId12"/>
    <p:sldId id="265" r:id="rId13"/>
    <p:sldId id="268" r:id="rId14"/>
    <p:sldId id="269" r:id="rId15"/>
    <p:sldId id="288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9" r:id="rId27"/>
    <p:sldId id="280" r:id="rId28"/>
    <p:sldId id="281" r:id="rId29"/>
    <p:sldId id="282" r:id="rId30"/>
    <p:sldId id="283" r:id="rId31"/>
    <p:sldId id="284" r:id="rId32"/>
    <p:sldId id="290" r:id="rId33"/>
    <p:sldId id="291" r:id="rId34"/>
    <p:sldId id="292" r:id="rId35"/>
    <p:sldId id="285" r:id="rId36"/>
    <p:sldId id="286" r:id="rId37"/>
    <p:sldId id="287" r:id="rId3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Havo 4 Lesbrief Vervoer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165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 descr="HVERV0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6294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054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28600" y="312821"/>
            <a:ext cx="10804358" cy="5728541"/>
          </a:xfrm>
        </p:spPr>
        <p:txBody>
          <a:bodyPr>
            <a:noAutofit/>
          </a:bodyPr>
          <a:lstStyle/>
          <a:p>
            <a:r>
              <a:rPr lang="nl-NL" sz="2500" dirty="0" smtClean="0"/>
              <a:t>1</a:t>
            </a:r>
            <a:r>
              <a:rPr lang="nl-NL" sz="2500" dirty="0"/>
              <a:t>.	2p	</a:t>
            </a:r>
            <a:r>
              <a:rPr lang="nl-NL" sz="2500" dirty="0" err="1"/>
              <a:t>Qa</a:t>
            </a:r>
            <a:r>
              <a:rPr lang="nl-NL" sz="2500" dirty="0"/>
              <a:t> = </a:t>
            </a:r>
            <a:r>
              <a:rPr lang="nl-NL" sz="2500" dirty="0" err="1"/>
              <a:t>Qv</a:t>
            </a:r>
            <a:r>
              <a:rPr lang="nl-NL" sz="2500" dirty="0"/>
              <a:t> → 1,2P – 18 = -0,5 P + 50 → 1,7P = 68 → P = 68 / 1,7 = 40.</a:t>
            </a:r>
            <a:br>
              <a:rPr lang="nl-NL" sz="2500" dirty="0"/>
            </a:br>
            <a:r>
              <a:rPr lang="nl-NL" sz="2500" dirty="0"/>
              <a:t>De evenwichtsprijs is € 40.</a:t>
            </a:r>
          </a:p>
          <a:p>
            <a:r>
              <a:rPr lang="nl-NL" sz="2500" dirty="0"/>
              <a:t> </a:t>
            </a:r>
            <a:r>
              <a:rPr lang="nl-NL" sz="2500" dirty="0" smtClean="0"/>
              <a:t>2</a:t>
            </a:r>
            <a:r>
              <a:rPr lang="nl-NL" sz="2500" dirty="0"/>
              <a:t>.	2p	</a:t>
            </a:r>
            <a:r>
              <a:rPr lang="nl-NL" sz="2500" dirty="0" err="1"/>
              <a:t>Qv</a:t>
            </a:r>
            <a:r>
              <a:rPr lang="nl-NL" sz="2500" dirty="0"/>
              <a:t> = -0,5 × 40 + 50 = 30, dus 30 miljoen stuks. </a:t>
            </a:r>
            <a:r>
              <a:rPr lang="nl-NL" sz="2500" dirty="0" err="1"/>
              <a:t>Qa</a:t>
            </a:r>
            <a:r>
              <a:rPr lang="nl-NL" sz="2500" dirty="0"/>
              <a:t> = 1,2 × 40 - 18 = 48 − 18 = 30 dus 30 miljoen stuks.</a:t>
            </a:r>
            <a:br>
              <a:rPr lang="nl-NL" sz="2500" dirty="0"/>
            </a:br>
            <a:r>
              <a:rPr lang="nl-NL" sz="2500" dirty="0"/>
              <a:t>De marktomzet = 40 × 30 miljoen = € 1.200 miljoen</a:t>
            </a:r>
            <a:r>
              <a:rPr lang="nl-NL" sz="2500" dirty="0" smtClean="0"/>
              <a:t>.</a:t>
            </a:r>
            <a:endParaRPr lang="nl-NL" sz="2500" dirty="0"/>
          </a:p>
          <a:p>
            <a:r>
              <a:rPr lang="nl-NL" sz="2500" dirty="0"/>
              <a:t>3	3p	Zie figuur. </a:t>
            </a:r>
            <a:r>
              <a:rPr lang="nl-NL" sz="2500" dirty="0" err="1"/>
              <a:t>Qa</a:t>
            </a:r>
            <a:r>
              <a:rPr lang="nl-NL" sz="2500" dirty="0"/>
              <a:t> snijdt de verticale </a:t>
            </a:r>
            <a:r>
              <a:rPr lang="nl-NL" sz="2500" dirty="0" err="1"/>
              <a:t>P-as</a:t>
            </a:r>
            <a:r>
              <a:rPr lang="nl-NL" sz="2500" dirty="0"/>
              <a:t> als: 0 = 1,2P – 18 → P = 18 / 1,2 = 15.</a:t>
            </a:r>
            <a:br>
              <a:rPr lang="nl-NL" sz="2500" dirty="0"/>
            </a:br>
            <a:r>
              <a:rPr lang="nl-NL" sz="2500" dirty="0"/>
              <a:t>Ander punt van de </a:t>
            </a:r>
            <a:r>
              <a:rPr lang="nl-NL" sz="2500" dirty="0" err="1"/>
              <a:t>Qa</a:t>
            </a:r>
            <a:r>
              <a:rPr lang="nl-NL" sz="2500" dirty="0"/>
              <a:t> lijn: als P = 60, dan is </a:t>
            </a:r>
            <a:r>
              <a:rPr lang="nl-NL" sz="2500" dirty="0" err="1"/>
              <a:t>Qa</a:t>
            </a:r>
            <a:r>
              <a:rPr lang="nl-NL" sz="2500" dirty="0"/>
              <a:t> = 1,2 × 60 – 18 = 54.</a:t>
            </a:r>
            <a:br>
              <a:rPr lang="nl-NL" sz="2500" dirty="0"/>
            </a:br>
            <a:r>
              <a:rPr lang="nl-NL" sz="2500" dirty="0"/>
              <a:t>De </a:t>
            </a:r>
            <a:r>
              <a:rPr lang="nl-NL" sz="2500" dirty="0" err="1"/>
              <a:t>Qa</a:t>
            </a:r>
            <a:r>
              <a:rPr lang="nl-NL" sz="2500" dirty="0"/>
              <a:t>-lijn moet niet verder dan de verticale stippellijn van de productiecapaciteit (bij 70 miljoen stuks) getekend worden.							2p</a:t>
            </a:r>
            <a:br>
              <a:rPr lang="nl-NL" sz="2500" dirty="0"/>
            </a:br>
            <a:r>
              <a:rPr lang="nl-NL" sz="2500" dirty="0" err="1"/>
              <a:t>Qv</a:t>
            </a:r>
            <a:r>
              <a:rPr lang="nl-NL" sz="2500" dirty="0"/>
              <a:t> snijdt de verticale as als: 0 = -0,5 P + 50 → P = 50 / 0,5 = 100.</a:t>
            </a:r>
            <a:br>
              <a:rPr lang="nl-NL" sz="2500" dirty="0"/>
            </a:br>
            <a:r>
              <a:rPr lang="nl-NL" sz="2500" dirty="0" err="1"/>
              <a:t>Qv</a:t>
            </a:r>
            <a:r>
              <a:rPr lang="nl-NL" sz="2500" dirty="0"/>
              <a:t> snijdt de horizontale Q-as als Q = 50.						</a:t>
            </a:r>
            <a:r>
              <a:rPr lang="nl-NL" sz="2500" dirty="0" smtClean="0"/>
              <a:t>1p</a:t>
            </a:r>
            <a:endParaRPr lang="nl-NL" sz="2500" dirty="0"/>
          </a:p>
          <a:p>
            <a:r>
              <a:rPr lang="nl-NL" sz="2500" dirty="0"/>
              <a:t>6.	2p	Totale surplus = 0,5 × 30 × </a:t>
            </a:r>
            <a:r>
              <a:rPr lang="nl-NL" sz="2500" dirty="0" smtClean="0"/>
              <a:t>60 + 0,5 x 30 x 25 </a:t>
            </a:r>
            <a:r>
              <a:rPr lang="nl-NL" sz="2500" dirty="0"/>
              <a:t>= € 1.275 (miljoen).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677745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892" y="260684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Maak </a:t>
            </a:r>
            <a:r>
              <a:rPr lang="nl-NL" dirty="0" smtClean="0"/>
              <a:t>oefenopgave 2.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1828801"/>
            <a:ext cx="4776537" cy="42125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15 minuten de tijd.</a:t>
            </a:r>
          </a:p>
          <a:p>
            <a:r>
              <a:rPr lang="nl-NL" sz="2500" dirty="0" smtClean="0"/>
              <a:t>Eerder klaar? </a:t>
            </a:r>
            <a:r>
              <a:rPr lang="nl-NL" sz="2500" dirty="0" smtClean="0"/>
              <a:t>Start met oefenopgave 2.</a:t>
            </a:r>
            <a:endParaRPr lang="nl-NL" sz="2500" dirty="0" smtClean="0"/>
          </a:p>
        </p:txBody>
      </p:sp>
      <p:sp>
        <p:nvSpPr>
          <p:cNvPr id="18" name="Ovaal 17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Ovaal 1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20" name="Ovaal 19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21" name="Ovaal 20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22" name="Ovaal 21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23" name="Ovaal 2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24" name="Ovaal 23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25" name="Ovaal 24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26" name="Ovaal 25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27" name="Ovaal 26"/>
          <p:cNvSpPr/>
          <p:nvPr/>
        </p:nvSpPr>
        <p:spPr>
          <a:xfrm>
            <a:off x="576719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8" name="Ovaal 27"/>
          <p:cNvSpPr/>
          <p:nvPr/>
        </p:nvSpPr>
        <p:spPr>
          <a:xfrm>
            <a:off x="5767191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99256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14" grpId="0" animBg="1"/>
      <p:bldP spid="15" grpId="0" animBg="1"/>
      <p:bldP spid="16" grpId="0" animBg="1"/>
      <p:bldP spid="17" grpId="0" animBg="1"/>
      <p:bldP spid="2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4537" y="144379"/>
            <a:ext cx="9069465" cy="5896983"/>
          </a:xfrm>
        </p:spPr>
        <p:txBody>
          <a:bodyPr/>
          <a:lstStyle/>
          <a:p>
            <a:r>
              <a:rPr lang="nl-NL" sz="2500" dirty="0"/>
              <a:t>1.	1p	€ 150.</a:t>
            </a:r>
          </a:p>
          <a:p>
            <a:r>
              <a:rPr lang="nl-NL" sz="2500" dirty="0" smtClean="0"/>
              <a:t>2</a:t>
            </a:r>
            <a:r>
              <a:rPr lang="nl-NL" sz="2500" dirty="0"/>
              <a:t>.	1p	6 miljoen × 150 = € 900 miljoen.</a:t>
            </a:r>
          </a:p>
          <a:p>
            <a:r>
              <a:rPr lang="nl-NL" sz="2500" dirty="0" smtClean="0"/>
              <a:t>3</a:t>
            </a:r>
            <a:r>
              <a:rPr lang="nl-NL" sz="2500" dirty="0"/>
              <a:t>.	1p	Zie figuur 1, de grijze driehoek.</a:t>
            </a:r>
          </a:p>
          <a:p>
            <a:endParaRPr lang="nl-NL" dirty="0"/>
          </a:p>
        </p:txBody>
      </p:sp>
      <p:pic>
        <p:nvPicPr>
          <p:cNvPr id="4" name="Afbeelding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537" y="2277728"/>
            <a:ext cx="8734926" cy="4327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227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63671" y="350729"/>
            <a:ext cx="8710331" cy="5690633"/>
          </a:xfrm>
        </p:spPr>
        <p:txBody>
          <a:bodyPr>
            <a:normAutofit/>
          </a:bodyPr>
          <a:lstStyle/>
          <a:p>
            <a:r>
              <a:rPr lang="nl-NL" sz="2500" dirty="0"/>
              <a:t>4.	1p	Bij een prijs van € 200 is de vraag 4 miljoen dvd-spelers, dus zijn er 4 miljoen transacties. In het evenwicht zijn er 6 miljoen transacties. Bij € 200 zijn er 2 miljoen transacties minder dan in de evenwichtssituatie</a:t>
            </a:r>
            <a:r>
              <a:rPr lang="nl-NL" sz="2500" dirty="0" smtClean="0"/>
              <a:t>.</a:t>
            </a:r>
            <a:endParaRPr lang="nl-NL" sz="2500" dirty="0"/>
          </a:p>
          <a:p>
            <a:r>
              <a:rPr lang="nl-NL" sz="2500" dirty="0"/>
              <a:t>5.	2p	Zie figuur 2, de grijze driehoek.</a:t>
            </a:r>
          </a:p>
          <a:p>
            <a:endParaRPr lang="nl-NL" sz="2500" dirty="0"/>
          </a:p>
        </p:txBody>
      </p:sp>
      <p:pic>
        <p:nvPicPr>
          <p:cNvPr id="7" name="Afbeelding 6" descr="HVERV0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670" y="2840016"/>
            <a:ext cx="7803715" cy="40179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22484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2: hoofdstuk 5, de arbeidsmarkt.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598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Introductieopdracht 5.1 en 5.2</a:t>
            </a:r>
            <a:br>
              <a:rPr lang="nl-NL" dirty="0" smtClean="0"/>
            </a:br>
            <a:r>
              <a:rPr lang="nl-NL" dirty="0" smtClean="0"/>
              <a:t>lees paragraaf 5.1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9731" y="2121456"/>
            <a:ext cx="7340958" cy="482957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</a:t>
            </a:r>
            <a:r>
              <a:rPr lang="nl-NL" sz="2500" dirty="0" smtClean="0"/>
              <a:t> </a:t>
            </a:r>
            <a:r>
              <a:rPr lang="nl-NL" sz="2500" dirty="0" smtClean="0"/>
              <a:t>minuten de tijd.</a:t>
            </a:r>
          </a:p>
          <a:p>
            <a:r>
              <a:rPr lang="nl-NL" sz="2500" dirty="0" smtClean="0"/>
              <a:t>Lees na de opdrachten de bijbehorende stukken theorie.</a:t>
            </a:r>
          </a:p>
          <a:p>
            <a:r>
              <a:rPr lang="nl-NL" sz="2500" dirty="0" smtClean="0"/>
              <a:t>Zelfstandig aan de slag met 5.3 en 5.4</a:t>
            </a:r>
          </a:p>
          <a:p>
            <a:endParaRPr lang="nl-NL" sz="2500" dirty="0" smtClean="0"/>
          </a:p>
          <a:p>
            <a:endParaRPr lang="nl-NL" sz="2500" dirty="0" smtClean="0"/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559899" y="262729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559899" y="262729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559899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Ovaal 12"/>
          <p:cNvSpPr/>
          <p:nvPr/>
        </p:nvSpPr>
        <p:spPr>
          <a:xfrm>
            <a:off x="7559898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90985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7715"/>
          <a:stretch/>
        </p:blipFill>
        <p:spPr>
          <a:xfrm>
            <a:off x="0" y="0"/>
            <a:ext cx="11586117" cy="152771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44858"/>
          <a:stretch/>
        </p:blipFill>
        <p:spPr>
          <a:xfrm>
            <a:off x="0" y="0"/>
            <a:ext cx="11586117" cy="378026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23224"/>
          <a:stretch/>
        </p:blipFill>
        <p:spPr>
          <a:xfrm>
            <a:off x="0" y="-1"/>
            <a:ext cx="11586117" cy="5263377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1586117" cy="6855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711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57155"/>
          <a:stretch/>
        </p:blipFill>
        <p:spPr>
          <a:xfrm>
            <a:off x="0" y="0"/>
            <a:ext cx="12192000" cy="141620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3305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154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vraag en aanbod van arbeid.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6477" y="1460811"/>
            <a:ext cx="9902283" cy="4580552"/>
          </a:xfrm>
        </p:spPr>
        <p:txBody>
          <a:bodyPr>
            <a:noAutofit/>
          </a:bodyPr>
          <a:lstStyle/>
          <a:p>
            <a:r>
              <a:rPr lang="nl-NL" sz="2500" dirty="0" smtClean="0"/>
              <a:t>De vraag naar arbeid: </a:t>
            </a:r>
          </a:p>
          <a:p>
            <a:r>
              <a:rPr lang="nl-NL" sz="2500" dirty="0" smtClean="0"/>
              <a:t>De vraag naar werknemers.</a:t>
            </a:r>
          </a:p>
          <a:p>
            <a:r>
              <a:rPr lang="nl-NL" sz="2500" dirty="0" smtClean="0"/>
              <a:t>De vraag naar arbeidskrachten van zelfstandige.</a:t>
            </a:r>
          </a:p>
          <a:p>
            <a:r>
              <a:rPr lang="nl-NL" sz="2500" dirty="0" smtClean="0"/>
              <a:t>Vacatures. (nog onbeantwoorde vraag).</a:t>
            </a:r>
          </a:p>
          <a:p>
            <a:endParaRPr lang="nl-NL" sz="2500" dirty="0"/>
          </a:p>
          <a:p>
            <a:r>
              <a:rPr lang="nl-NL" sz="2500" dirty="0" smtClean="0"/>
              <a:t>Het aanbod van arbeid:</a:t>
            </a:r>
          </a:p>
          <a:p>
            <a:r>
              <a:rPr lang="nl-NL" sz="2500" dirty="0" smtClean="0"/>
              <a:t>Mensen in loondienst.</a:t>
            </a:r>
          </a:p>
          <a:p>
            <a:r>
              <a:rPr lang="nl-NL" sz="2500" dirty="0" smtClean="0"/>
              <a:t>De zelfstandigen.</a:t>
            </a:r>
          </a:p>
          <a:p>
            <a:r>
              <a:rPr lang="nl-NL" sz="2500" dirty="0" smtClean="0"/>
              <a:t>En de geregistreerde werklozen (nog onbeantwoord aanbod).</a:t>
            </a:r>
          </a:p>
          <a:p>
            <a:r>
              <a:rPr lang="nl-NL" sz="2500" dirty="0" smtClean="0"/>
              <a:t>Werkgelegenheid: iedereen die daadwerkelijk werkt (dus waar zowel vraag als aanbod naar is)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874239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Agenda voor de aankomende 3 lessen.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Les 1</a:t>
            </a:r>
            <a:r>
              <a:rPr lang="nl-NL" sz="2500" dirty="0" smtClean="0"/>
              <a:t>: herhalen H4, oefenopgaves.</a:t>
            </a:r>
          </a:p>
          <a:p>
            <a:r>
              <a:rPr lang="nl-NL" sz="2500" dirty="0" smtClean="0"/>
              <a:t>Les 2: 5.1 t/m 5.7, de vraag en het aanbod van arbeid</a:t>
            </a:r>
          </a:p>
          <a:p>
            <a:r>
              <a:rPr lang="nl-NL" sz="2500" dirty="0" smtClean="0"/>
              <a:t>Les 3: 5.8 t/m 5.11, grafische weergave vraag en aanbod arbeid.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0785572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Zelfstandig maken 5.3 t/m 5.5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9731" y="2121456"/>
            <a:ext cx="7340958" cy="482957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</a:t>
            </a:r>
            <a:r>
              <a:rPr lang="nl-NL" sz="2500" dirty="0" smtClean="0"/>
              <a:t> </a:t>
            </a:r>
            <a:r>
              <a:rPr lang="nl-NL" sz="2500" dirty="0" smtClean="0"/>
              <a:t>minuten de tijd.</a:t>
            </a:r>
          </a:p>
          <a:p>
            <a:r>
              <a:rPr lang="nl-NL" sz="2500" dirty="0" smtClean="0"/>
              <a:t>Lees voor de opdrachten de bijbehorende stukken theorie.</a:t>
            </a:r>
          </a:p>
          <a:p>
            <a:endParaRPr lang="nl-NL" sz="2500" dirty="0" smtClean="0"/>
          </a:p>
          <a:p>
            <a:endParaRPr lang="nl-NL" sz="2500" dirty="0" smtClean="0"/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559899" y="262729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559899" y="262729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559899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7559898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Ovaal 12"/>
          <p:cNvSpPr/>
          <p:nvPr/>
        </p:nvSpPr>
        <p:spPr>
          <a:xfrm>
            <a:off x="7559897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27709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4352"/>
          <a:stretch/>
        </p:blipFill>
        <p:spPr>
          <a:xfrm>
            <a:off x="0" y="0"/>
            <a:ext cx="12192000" cy="33453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85880"/>
          <a:stretch/>
        </p:blipFill>
        <p:spPr>
          <a:xfrm>
            <a:off x="0" y="0"/>
            <a:ext cx="12192000" cy="83634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78538"/>
          <a:stretch/>
        </p:blipFill>
        <p:spPr>
          <a:xfrm>
            <a:off x="0" y="0"/>
            <a:ext cx="12192000" cy="127124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66301"/>
          <a:stretch/>
        </p:blipFill>
        <p:spPr>
          <a:xfrm>
            <a:off x="0" y="-1"/>
            <a:ext cx="12192000" cy="1996069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59900"/>
          <a:stretch/>
        </p:blipFill>
        <p:spPr>
          <a:xfrm>
            <a:off x="0" y="-1"/>
            <a:ext cx="12192000" cy="2375211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50299"/>
          <a:stretch/>
        </p:blipFill>
        <p:spPr>
          <a:xfrm>
            <a:off x="0" y="-1"/>
            <a:ext cx="12192000" cy="2943923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5923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081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255"/>
            <a:ext cx="12192000" cy="87460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06793"/>
            <a:ext cx="12288644" cy="2315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45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vraag naar arbeid in de vrachtwagensector.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 smtClean="0"/>
              <a:t>Wordt bepaald door:</a:t>
            </a:r>
          </a:p>
          <a:p>
            <a:r>
              <a:rPr lang="nl-NL" sz="2800" dirty="0" smtClean="0"/>
              <a:t>De groei/daling van de economie.</a:t>
            </a:r>
          </a:p>
          <a:p>
            <a:endParaRPr lang="nl-NL" sz="2800" dirty="0"/>
          </a:p>
          <a:p>
            <a:r>
              <a:rPr lang="nl-NL" sz="2800" dirty="0" smtClean="0"/>
              <a:t>Maar ook:</a:t>
            </a:r>
          </a:p>
          <a:p>
            <a:r>
              <a:rPr lang="nl-NL" sz="2800" dirty="0" smtClean="0"/>
              <a:t>Techniek.</a:t>
            </a:r>
          </a:p>
          <a:p>
            <a:r>
              <a:rPr lang="nl-NL" sz="2800" dirty="0" smtClean="0"/>
              <a:t>Globalisering.</a:t>
            </a:r>
          </a:p>
          <a:p>
            <a:r>
              <a:rPr lang="nl-NL" sz="2800" dirty="0" smtClean="0"/>
              <a:t>Alternatieve vervoersmiddelen (vliegtuig/schip)</a:t>
            </a:r>
          </a:p>
          <a:p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95038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Zelfstandig maken 5.6 en 5.7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9731" y="2121456"/>
            <a:ext cx="7340958" cy="4829577"/>
          </a:xfrm>
        </p:spPr>
        <p:txBody>
          <a:bodyPr>
            <a:normAutofit/>
          </a:bodyPr>
          <a:lstStyle/>
          <a:p>
            <a:r>
              <a:rPr lang="nl-NL" sz="2500" dirty="0"/>
              <a:t>5</a:t>
            </a:r>
            <a:r>
              <a:rPr lang="nl-NL" sz="2500" dirty="0" smtClean="0"/>
              <a:t> minuten de tijd.</a:t>
            </a:r>
          </a:p>
          <a:p>
            <a:r>
              <a:rPr lang="nl-NL" sz="2500" dirty="0" smtClean="0"/>
              <a:t>Lees voor de opdrachten de bijbehorende stukken theorie.</a:t>
            </a:r>
          </a:p>
          <a:p>
            <a:endParaRPr lang="nl-NL" sz="2500" dirty="0" smtClean="0"/>
          </a:p>
          <a:p>
            <a:endParaRPr lang="nl-NL" sz="2500" dirty="0" smtClean="0"/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559899" y="262729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559899" y="262729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596802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1189"/>
          <a:stretch/>
        </p:blipFill>
        <p:spPr>
          <a:xfrm>
            <a:off x="0" y="0"/>
            <a:ext cx="12192000" cy="140505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0610"/>
          <a:stretch/>
        </p:blipFill>
        <p:spPr>
          <a:xfrm>
            <a:off x="0" y="0"/>
            <a:ext cx="12192000" cy="240866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33460"/>
          <a:stretch/>
        </p:blipFill>
        <p:spPr>
          <a:xfrm>
            <a:off x="0" y="0"/>
            <a:ext cx="12192000" cy="324500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18597"/>
          <a:stretch/>
        </p:blipFill>
        <p:spPr>
          <a:xfrm>
            <a:off x="0" y="0"/>
            <a:ext cx="12192000" cy="3969834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698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3: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Grafisch weergave van de vraag en aanbod op de arbeidsmarkt.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423147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Grafisch weergeven van de vraag en het aanbod.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927600"/>
          </a:xfrm>
        </p:spPr>
        <p:txBody>
          <a:bodyPr>
            <a:normAutofit/>
          </a:bodyPr>
          <a:lstStyle/>
          <a:p>
            <a:r>
              <a:rPr lang="nl-NL" sz="2500" dirty="0" smtClean="0"/>
              <a:t>Vraag en aanbod op de markt naar arbeidskrachten. </a:t>
            </a:r>
          </a:p>
          <a:p>
            <a:r>
              <a:rPr lang="nl-NL" sz="2500" dirty="0" smtClean="0"/>
              <a:t>Wat gaan we op de assen zetten?</a:t>
            </a:r>
          </a:p>
          <a:p>
            <a:r>
              <a:rPr lang="nl-NL" sz="2500" dirty="0" smtClean="0"/>
              <a:t>Op de horizontale as staat altijd de hoeveelheid.</a:t>
            </a:r>
          </a:p>
          <a:p>
            <a:r>
              <a:rPr lang="nl-NL" sz="2500" dirty="0" smtClean="0"/>
              <a:t>In dit geval de gevraagde en aangeboden hoeveelheid arbeid.</a:t>
            </a:r>
          </a:p>
          <a:p>
            <a:r>
              <a:rPr lang="nl-NL" sz="2500" dirty="0" smtClean="0"/>
              <a:t>Op de verticale as staat altijd de prijs.</a:t>
            </a:r>
          </a:p>
          <a:p>
            <a:r>
              <a:rPr lang="nl-NL" sz="2500" dirty="0" smtClean="0"/>
              <a:t>In dit geval is dat uitgedrukt in uurloon</a:t>
            </a:r>
            <a:r>
              <a:rPr lang="nl-NL" sz="2500" dirty="0" smtClean="0"/>
              <a:t>.</a:t>
            </a:r>
          </a:p>
          <a:p>
            <a:r>
              <a:rPr lang="nl-NL" sz="2500" dirty="0" smtClean="0"/>
              <a:t>Prijs op de goederen markt = prijs</a:t>
            </a:r>
          </a:p>
          <a:p>
            <a:r>
              <a:rPr lang="nl-NL" sz="2500" dirty="0" smtClean="0"/>
              <a:t>Prijs op de valutamarkt = wisselkoers</a:t>
            </a:r>
          </a:p>
          <a:p>
            <a:r>
              <a:rPr lang="nl-NL" sz="2500" dirty="0" smtClean="0"/>
              <a:t>Prijs op de kapitaalmarkt = rente.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442575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4176" y="609600"/>
            <a:ext cx="9601200" cy="13208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Lees de paragraaf: grafische weergave van de vraag en het aanbod van vrachtwagenchauffeurs.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9731" y="2121456"/>
            <a:ext cx="7340958" cy="482957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Zelfstandig maken opdracht 5.8 en 5.9</a:t>
            </a:r>
          </a:p>
          <a:p>
            <a:r>
              <a:rPr lang="nl-NL" sz="2500" dirty="0" smtClean="0"/>
              <a:t>8 minuten de tijd.</a:t>
            </a:r>
          </a:p>
          <a:p>
            <a:r>
              <a:rPr lang="nl-NL" sz="2500" dirty="0" smtClean="0"/>
              <a:t>Eerder klaar: huiswerk t/m 5.11</a:t>
            </a:r>
          </a:p>
          <a:p>
            <a:endParaRPr lang="nl-NL" sz="2500" dirty="0" smtClean="0"/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559899" y="262729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559899" y="262729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559899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4285689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51994"/>
          <a:stretch/>
        </p:blipFill>
        <p:spPr>
          <a:xfrm>
            <a:off x="0" y="9525"/>
            <a:ext cx="12192000" cy="159625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12192000" cy="3325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544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61747" y="7939"/>
            <a:ext cx="4692315" cy="6033423"/>
          </a:xfrm>
        </p:spPr>
        <p:txBody>
          <a:bodyPr>
            <a:noAutofit/>
          </a:bodyPr>
          <a:lstStyle/>
          <a:p>
            <a:r>
              <a:rPr lang="nl-NL" sz="2300" b="1" dirty="0" smtClean="0"/>
              <a:t>We hebben de </a:t>
            </a:r>
            <a:r>
              <a:rPr lang="nl-NL" sz="2300" b="1" dirty="0" err="1" smtClean="0"/>
              <a:t>Qv</a:t>
            </a:r>
            <a:r>
              <a:rPr lang="nl-NL" sz="2300" b="1" dirty="0" smtClean="0"/>
              <a:t> = -P + 350.</a:t>
            </a:r>
          </a:p>
          <a:p>
            <a:r>
              <a:rPr lang="nl-NL" sz="2300" b="1" dirty="0" smtClean="0"/>
              <a:t>Deze lijn gaan we tekenen.</a:t>
            </a:r>
          </a:p>
          <a:p>
            <a:r>
              <a:rPr lang="nl-NL" sz="2300" b="1" dirty="0" smtClean="0"/>
              <a:t>We kiezen een aantal punten</a:t>
            </a:r>
          </a:p>
          <a:p>
            <a:r>
              <a:rPr lang="nl-NL" sz="2300" b="1" dirty="0" smtClean="0"/>
              <a:t>Bijvoorbeeld de prijs van 0.</a:t>
            </a:r>
          </a:p>
          <a:p>
            <a:r>
              <a:rPr lang="nl-NL" sz="2300" b="1" dirty="0" smtClean="0"/>
              <a:t>Daarbij hoort de hoeveelheid van</a:t>
            </a:r>
          </a:p>
          <a:p>
            <a:r>
              <a:rPr lang="nl-NL" sz="2300" b="1" dirty="0" smtClean="0"/>
              <a:t>-0 + 350 = 350</a:t>
            </a:r>
          </a:p>
          <a:p>
            <a:r>
              <a:rPr lang="nl-NL" sz="2300" b="1" dirty="0" err="1" smtClean="0"/>
              <a:t>Bijvboorbeeld</a:t>
            </a:r>
            <a:r>
              <a:rPr lang="nl-NL" sz="2300" b="1" dirty="0" smtClean="0"/>
              <a:t> een prijs van 100</a:t>
            </a:r>
          </a:p>
          <a:p>
            <a:r>
              <a:rPr lang="nl-NL" sz="2300" b="1" dirty="0" smtClean="0"/>
              <a:t>-100 + 350 = 250.</a:t>
            </a:r>
          </a:p>
          <a:p>
            <a:r>
              <a:rPr lang="nl-NL" sz="2300" b="1" dirty="0" smtClean="0"/>
              <a:t>2 punten kunnen we een lijn tekenen.</a:t>
            </a:r>
          </a:p>
          <a:p>
            <a:endParaRPr lang="nl-NL" sz="2300" b="1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939"/>
            <a:ext cx="6761747" cy="6868112"/>
          </a:xfrm>
          <a:prstGeom prst="rect">
            <a:avLst/>
          </a:prstGeom>
        </p:spPr>
      </p:pic>
      <p:sp>
        <p:nvSpPr>
          <p:cNvPr id="6" name="PIJL-RECHTS 5"/>
          <p:cNvSpPr/>
          <p:nvPr/>
        </p:nvSpPr>
        <p:spPr>
          <a:xfrm>
            <a:off x="324854" y="5931568"/>
            <a:ext cx="324852" cy="3850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7" name="PIJL-OMHOOG 6"/>
          <p:cNvSpPr/>
          <p:nvPr/>
        </p:nvSpPr>
        <p:spPr>
          <a:xfrm>
            <a:off x="4596063" y="6316579"/>
            <a:ext cx="469232" cy="28875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PIJL-RECHTS 7"/>
          <p:cNvSpPr/>
          <p:nvPr/>
        </p:nvSpPr>
        <p:spPr>
          <a:xfrm>
            <a:off x="60161" y="4796589"/>
            <a:ext cx="324852" cy="3850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9" name="PIJL-OMHOOG 8"/>
          <p:cNvSpPr/>
          <p:nvPr/>
        </p:nvSpPr>
        <p:spPr>
          <a:xfrm>
            <a:off x="3471111" y="5037221"/>
            <a:ext cx="415089" cy="28875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1" name="Rechte verbindingslijn 10"/>
          <p:cNvCxnSpPr/>
          <p:nvPr/>
        </p:nvCxnSpPr>
        <p:spPr>
          <a:xfrm flipH="1" flipV="1">
            <a:off x="818148" y="2081464"/>
            <a:ext cx="4028172" cy="40373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9055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7" grpId="0" animBg="1"/>
      <p:bldP spid="8" grpId="0" animBg="1"/>
      <p:bldP spid="9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058722" cy="6763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37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uurloon.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De evenwichtsprijs om deze markt wordt ook wel het evenwichtsloon genoemd.</a:t>
            </a:r>
          </a:p>
          <a:p>
            <a:r>
              <a:rPr lang="nl-NL" sz="2500" dirty="0" smtClean="0"/>
              <a:t>Deze komt tot stand waar </a:t>
            </a:r>
            <a:r>
              <a:rPr lang="nl-NL" sz="2500" dirty="0" err="1" smtClean="0"/>
              <a:t>Qa</a:t>
            </a:r>
            <a:r>
              <a:rPr lang="nl-NL" sz="2500" dirty="0" smtClean="0"/>
              <a:t> en </a:t>
            </a:r>
            <a:r>
              <a:rPr lang="nl-NL" sz="2500" dirty="0" err="1" smtClean="0"/>
              <a:t>Qv</a:t>
            </a:r>
            <a:r>
              <a:rPr lang="nl-NL" sz="2500" dirty="0" smtClean="0"/>
              <a:t> elkaar kruisen.</a:t>
            </a:r>
          </a:p>
          <a:p>
            <a:r>
              <a:rPr lang="nl-NL" sz="2500" dirty="0" smtClean="0"/>
              <a:t>Dit kunnen we ook berekenen door </a:t>
            </a:r>
            <a:r>
              <a:rPr lang="nl-NL" sz="2500" dirty="0" err="1" smtClean="0"/>
              <a:t>Qa</a:t>
            </a:r>
            <a:r>
              <a:rPr lang="nl-NL" sz="2500" dirty="0" smtClean="0"/>
              <a:t> en </a:t>
            </a:r>
            <a:r>
              <a:rPr lang="nl-NL" sz="2500" dirty="0" err="1" smtClean="0"/>
              <a:t>Qv</a:t>
            </a:r>
            <a:r>
              <a:rPr lang="nl-NL" sz="2500" dirty="0" smtClean="0"/>
              <a:t> wiskundig aan elkaar gelijk te stellen (zie bladzijde 54).</a:t>
            </a:r>
          </a:p>
          <a:p>
            <a:r>
              <a:rPr lang="nl-NL" sz="2500" dirty="0" smtClean="0"/>
              <a:t>Door telkens een loon in de </a:t>
            </a:r>
            <a:r>
              <a:rPr lang="nl-NL" sz="2500" dirty="0" err="1" smtClean="0"/>
              <a:t>Qa</a:t>
            </a:r>
            <a:r>
              <a:rPr lang="nl-NL" sz="2500" dirty="0" smtClean="0"/>
              <a:t> en </a:t>
            </a:r>
            <a:r>
              <a:rPr lang="nl-NL" sz="2500" dirty="0" err="1" smtClean="0"/>
              <a:t>Qv</a:t>
            </a:r>
            <a:r>
              <a:rPr lang="nl-NL" sz="2500" dirty="0" smtClean="0"/>
              <a:t> functie in te voeren kan berekend worden hoe hoog de vraag en het aanbod is bij dit bijbehorende loon.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58350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Bladzijde 54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7358" y="1407695"/>
            <a:ext cx="8756644" cy="4633667"/>
          </a:xfrm>
        </p:spPr>
        <p:txBody>
          <a:bodyPr>
            <a:noAutofit/>
          </a:bodyPr>
          <a:lstStyle/>
          <a:p>
            <a:r>
              <a:rPr lang="nl-NL" sz="2500" dirty="0" err="1" smtClean="0"/>
              <a:t>Qa</a:t>
            </a:r>
            <a:r>
              <a:rPr lang="nl-NL" sz="2500" dirty="0" smtClean="0"/>
              <a:t> = </a:t>
            </a:r>
            <a:r>
              <a:rPr lang="nl-NL" sz="2500" dirty="0" err="1" smtClean="0"/>
              <a:t>Qv</a:t>
            </a:r>
            <a:endParaRPr lang="nl-NL" sz="2500" dirty="0" smtClean="0"/>
          </a:p>
          <a:p>
            <a:r>
              <a:rPr lang="nl-NL" sz="2500" dirty="0" smtClean="0"/>
              <a:t>L – 8 = -L + 16</a:t>
            </a:r>
          </a:p>
          <a:p>
            <a:r>
              <a:rPr lang="nl-NL" sz="2500" dirty="0" smtClean="0"/>
              <a:t>De rechterkant L naar links halen.</a:t>
            </a:r>
          </a:p>
          <a:p>
            <a:r>
              <a:rPr lang="nl-NL" sz="2500" dirty="0" smtClean="0"/>
              <a:t>2L -8 = 16</a:t>
            </a:r>
          </a:p>
          <a:p>
            <a:r>
              <a:rPr lang="nl-NL" sz="2500" dirty="0" smtClean="0"/>
              <a:t>De -8 naar rechts halen</a:t>
            </a:r>
          </a:p>
          <a:p>
            <a:r>
              <a:rPr lang="nl-NL" sz="2500" dirty="0" smtClean="0"/>
              <a:t>2L = 24</a:t>
            </a:r>
          </a:p>
          <a:p>
            <a:r>
              <a:rPr lang="nl-NL" sz="2500" dirty="0" smtClean="0"/>
              <a:t>L = 12.</a:t>
            </a:r>
          </a:p>
          <a:p>
            <a:r>
              <a:rPr lang="nl-NL" sz="2500" dirty="0" smtClean="0"/>
              <a:t>Uurloon = gegeven in euro’s, </a:t>
            </a:r>
            <a:r>
              <a:rPr lang="nl-NL" sz="2500" dirty="0" err="1" smtClean="0"/>
              <a:t>cq</a:t>
            </a:r>
            <a:r>
              <a:rPr lang="nl-NL" sz="2500" dirty="0" smtClean="0"/>
              <a:t> het uurloon is 12.</a:t>
            </a:r>
          </a:p>
          <a:p>
            <a:r>
              <a:rPr lang="nl-NL" sz="2500" dirty="0" smtClean="0"/>
              <a:t>Stel dat er had gestaan op de as loon * 1000 = jaarloon</a:t>
            </a:r>
          </a:p>
          <a:p>
            <a:r>
              <a:rPr lang="nl-NL" sz="2500" dirty="0" smtClean="0"/>
              <a:t>Dan was het jaarloon 12 * 1000 = 12.000 geweest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852677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Zelfstandig </a:t>
            </a:r>
            <a:r>
              <a:rPr lang="nl-NL" dirty="0" smtClean="0"/>
              <a:t>maken 5.10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9731" y="2121456"/>
            <a:ext cx="7340958" cy="4829577"/>
          </a:xfrm>
        </p:spPr>
        <p:txBody>
          <a:bodyPr>
            <a:normAutofit/>
          </a:bodyPr>
          <a:lstStyle/>
          <a:p>
            <a:r>
              <a:rPr lang="nl-NL" sz="2500" dirty="0"/>
              <a:t>5</a:t>
            </a:r>
            <a:r>
              <a:rPr lang="nl-NL" sz="2500" dirty="0" smtClean="0"/>
              <a:t> minuten de tijd.</a:t>
            </a:r>
          </a:p>
          <a:p>
            <a:r>
              <a:rPr lang="nl-NL" sz="2500" dirty="0" smtClean="0"/>
              <a:t>Lees voor de opdrachten de bijbehorende stukken theorie.</a:t>
            </a:r>
          </a:p>
          <a:p>
            <a:endParaRPr lang="nl-NL" sz="2500" dirty="0" smtClean="0"/>
          </a:p>
          <a:p>
            <a:endParaRPr lang="nl-NL" sz="2500" dirty="0" smtClean="0"/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559899" y="262729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559899" y="262729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630516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955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339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Zelfstandig maken opdracht </a:t>
            </a:r>
            <a:r>
              <a:rPr lang="nl-NL" dirty="0" smtClean="0"/>
              <a:t>5.11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9731" y="2121456"/>
            <a:ext cx="7340958" cy="482957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tijd.</a:t>
            </a:r>
          </a:p>
          <a:p>
            <a:r>
              <a:rPr lang="nl-NL" sz="2500" dirty="0" smtClean="0"/>
              <a:t>Uitgebreide opdracht. Loop je vast, vraag je groepje of steek je vinger op.</a:t>
            </a:r>
          </a:p>
          <a:p>
            <a:r>
              <a:rPr lang="nl-NL" sz="2500" dirty="0" smtClean="0"/>
              <a:t>Opdracht c mag je overslaan als je daar niet uit komt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Opdracht 5.10 maken, resterende oefeningen die nog niet af/gemaakt zijn.</a:t>
            </a:r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559899" y="262729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559899" y="262729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559899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4" name="Ovaal 13"/>
          <p:cNvSpPr/>
          <p:nvPr/>
        </p:nvSpPr>
        <p:spPr>
          <a:xfrm>
            <a:off x="7559898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5" name="Ovaal 14"/>
          <p:cNvSpPr/>
          <p:nvPr/>
        </p:nvSpPr>
        <p:spPr>
          <a:xfrm>
            <a:off x="7559898" y="262729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39469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4" grpId="0" animBg="1"/>
      <p:bldP spid="1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7337502" cy="6892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5894"/>
          <a:stretch/>
        </p:blipFill>
        <p:spPr>
          <a:xfrm>
            <a:off x="0" y="-1"/>
            <a:ext cx="12192000" cy="85864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1972"/>
          <a:stretch/>
        </p:blipFill>
        <p:spPr>
          <a:xfrm>
            <a:off x="0" y="0"/>
            <a:ext cx="12192000" cy="170613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8049"/>
          <a:stretch/>
        </p:blipFill>
        <p:spPr>
          <a:xfrm>
            <a:off x="0" y="0"/>
            <a:ext cx="12192000" cy="255363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4493"/>
          <a:stretch/>
        </p:blipFill>
        <p:spPr>
          <a:xfrm>
            <a:off x="0" y="-1"/>
            <a:ext cx="12192000" cy="3378821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37165"/>
          <a:stretch/>
        </p:blipFill>
        <p:spPr>
          <a:xfrm>
            <a:off x="0" y="-1"/>
            <a:ext cx="12192000" cy="3824869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30021"/>
          <a:stretch/>
        </p:blipFill>
        <p:spPr>
          <a:xfrm>
            <a:off x="0" y="-1"/>
            <a:ext cx="12192000" cy="4259767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22510"/>
          <a:stretch/>
        </p:blipFill>
        <p:spPr>
          <a:xfrm>
            <a:off x="0" y="-1"/>
            <a:ext cx="12192000" cy="4716967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16831"/>
          <a:stretch/>
        </p:blipFill>
        <p:spPr>
          <a:xfrm>
            <a:off x="0" y="-1"/>
            <a:ext cx="12192000" cy="5062655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b="9137"/>
          <a:stretch/>
        </p:blipFill>
        <p:spPr>
          <a:xfrm>
            <a:off x="0" y="0"/>
            <a:ext cx="12192000" cy="5531006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087203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3"/>
          <a:srcRect b="52985"/>
          <a:stretch/>
        </p:blipFill>
        <p:spPr>
          <a:xfrm>
            <a:off x="0" y="5839176"/>
            <a:ext cx="11667066" cy="494718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839175"/>
            <a:ext cx="11667066" cy="1052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643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r="57677" b="79361"/>
          <a:stretch/>
        </p:blipFill>
        <p:spPr>
          <a:xfrm>
            <a:off x="0" y="1"/>
            <a:ext cx="3814011" cy="141972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r="36315" b="81635"/>
          <a:stretch/>
        </p:blipFill>
        <p:spPr>
          <a:xfrm>
            <a:off x="0" y="1"/>
            <a:ext cx="5739063" cy="1263316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r="12016" b="80411"/>
          <a:stretch/>
        </p:blipFill>
        <p:spPr>
          <a:xfrm>
            <a:off x="0" y="0"/>
            <a:ext cx="7928811" cy="1347537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011653" cy="6878965"/>
          </a:xfrm>
          <a:prstGeom prst="rect">
            <a:avLst/>
          </a:prstGeom>
        </p:spPr>
      </p:pic>
      <p:sp>
        <p:nvSpPr>
          <p:cNvPr id="8" name="PIJL-OMHOOG 7"/>
          <p:cNvSpPr/>
          <p:nvPr/>
        </p:nvSpPr>
        <p:spPr>
          <a:xfrm>
            <a:off x="7591927" y="6041362"/>
            <a:ext cx="433136" cy="39553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OMHOOG 8"/>
          <p:cNvSpPr/>
          <p:nvPr/>
        </p:nvSpPr>
        <p:spPr>
          <a:xfrm>
            <a:off x="4411579" y="4292772"/>
            <a:ext cx="433136" cy="39553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OMHOOG 9"/>
          <p:cNvSpPr/>
          <p:nvPr/>
        </p:nvSpPr>
        <p:spPr>
          <a:xfrm>
            <a:off x="1235242" y="2752730"/>
            <a:ext cx="433136" cy="39553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4043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Verschuiving over of langs de aanbodlijn.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Wanneer verschuift de aanbodlijn </a:t>
            </a:r>
            <a:r>
              <a:rPr lang="nl-NL" sz="2500" b="1" dirty="0" smtClean="0"/>
              <a:t>niet!</a:t>
            </a:r>
          </a:p>
          <a:p>
            <a:r>
              <a:rPr lang="nl-NL" sz="2500" dirty="0" smtClean="0"/>
              <a:t>Als de prijs veranderd (verschuiving over de lijn).</a:t>
            </a:r>
          </a:p>
          <a:p>
            <a:r>
              <a:rPr lang="nl-NL" sz="2500" dirty="0" smtClean="0"/>
              <a:t>Als er niks gebeurd met het aanbod.</a:t>
            </a:r>
          </a:p>
          <a:p>
            <a:r>
              <a:rPr lang="nl-NL" sz="2500" dirty="0" smtClean="0"/>
              <a:t>Wanneer verschuift de aanbodlijn wel!</a:t>
            </a:r>
          </a:p>
          <a:p>
            <a:r>
              <a:rPr lang="nl-NL" sz="2500" dirty="0" smtClean="0"/>
              <a:t>Als er meer aanbieders bij komen.</a:t>
            </a:r>
          </a:p>
          <a:p>
            <a:r>
              <a:rPr lang="nl-NL" sz="2500" dirty="0" smtClean="0"/>
              <a:t>Als de kosten veranderen; nemen de kosten af, stijgt het aanbod, nemen de kosten toe, daalt het aanbod)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4280859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Verschuiving over of langs de </a:t>
            </a:r>
            <a:r>
              <a:rPr lang="nl-NL" dirty="0" smtClean="0"/>
              <a:t>vraaglijn</a:t>
            </a:r>
            <a:r>
              <a:rPr lang="nl-NL" dirty="0" smtClean="0"/>
              <a:t>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Wanneer verschuift de </a:t>
            </a:r>
            <a:r>
              <a:rPr lang="nl-NL" sz="2500" dirty="0" smtClean="0"/>
              <a:t>vraaglijn </a:t>
            </a:r>
            <a:r>
              <a:rPr lang="nl-NL" sz="2500" b="1" dirty="0" smtClean="0"/>
              <a:t>niet!</a:t>
            </a:r>
          </a:p>
          <a:p>
            <a:r>
              <a:rPr lang="nl-NL" sz="2500" dirty="0" smtClean="0"/>
              <a:t>Als de prijs veranderd (verschuiving over de lijn).</a:t>
            </a:r>
          </a:p>
          <a:p>
            <a:r>
              <a:rPr lang="nl-NL" sz="2500" dirty="0" smtClean="0"/>
              <a:t>Als er niks gebeurd met </a:t>
            </a:r>
            <a:r>
              <a:rPr lang="nl-NL" sz="2500" dirty="0" smtClean="0"/>
              <a:t>de vraag</a:t>
            </a:r>
            <a:endParaRPr lang="nl-NL" sz="2500" dirty="0" smtClean="0"/>
          </a:p>
          <a:p>
            <a:r>
              <a:rPr lang="nl-NL" sz="2500" dirty="0" smtClean="0"/>
              <a:t>Wanneer verschuift de </a:t>
            </a:r>
            <a:r>
              <a:rPr lang="nl-NL" sz="2500" dirty="0" smtClean="0"/>
              <a:t>vraaglijn </a:t>
            </a:r>
            <a:r>
              <a:rPr lang="nl-NL" sz="2500" dirty="0" smtClean="0"/>
              <a:t>wel!</a:t>
            </a:r>
          </a:p>
          <a:p>
            <a:r>
              <a:rPr lang="nl-NL" sz="2500" dirty="0" smtClean="0"/>
              <a:t>Als het inkomen veranderd, als de prijs van complementaire goederen of substitutiegoederen veranderd, als de behoefte veranderd en als er meer of minder vragers bijkomen.</a:t>
            </a:r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599009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hebben we gezien: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00789" y="1203159"/>
            <a:ext cx="8973213" cy="4838204"/>
          </a:xfrm>
        </p:spPr>
        <p:txBody>
          <a:bodyPr>
            <a:noAutofit/>
          </a:bodyPr>
          <a:lstStyle/>
          <a:p>
            <a:r>
              <a:rPr lang="nl-NL" sz="2500" dirty="0" smtClean="0"/>
              <a:t>We hebben gezien dat: de vraaglijn een dalend verloop heeft, tenslotte hoe hoger de prijs hoe lager de vraag.</a:t>
            </a:r>
          </a:p>
          <a:p>
            <a:r>
              <a:rPr lang="nl-NL" sz="2500" dirty="0" smtClean="0"/>
              <a:t>We hebben gezien dat de aanbodlijn een stijgend verloop heeft, tenslotte hoe hoger de prijs hoe hoger het aanbod.</a:t>
            </a:r>
          </a:p>
          <a:p>
            <a:r>
              <a:rPr lang="nl-NL" sz="2500" dirty="0" smtClean="0"/>
              <a:t>Het verschil tussen de prijs en vraaglijn = consumentensurplus.</a:t>
            </a:r>
          </a:p>
          <a:p>
            <a:r>
              <a:rPr lang="nl-NL" sz="2500" dirty="0" smtClean="0"/>
              <a:t>Het verschil tussen de prijs en aanbodlijn = producenten surplus.</a:t>
            </a:r>
          </a:p>
          <a:p>
            <a:r>
              <a:rPr lang="nl-NL" sz="2500" dirty="0" smtClean="0"/>
              <a:t>Hoe komt die prijs nu tot stand?</a:t>
            </a:r>
          </a:p>
          <a:p>
            <a:r>
              <a:rPr lang="nl-NL" sz="2500" dirty="0" smtClean="0"/>
              <a:t>Waar vraag en aanbod elkaar ontmoeten.</a:t>
            </a:r>
          </a:p>
          <a:p>
            <a:r>
              <a:rPr lang="nl-NL" sz="2500" dirty="0" err="1" smtClean="0"/>
              <a:t>Cq</a:t>
            </a:r>
            <a:r>
              <a:rPr lang="nl-NL" sz="2500" dirty="0" smtClean="0"/>
              <a:t> waar de vraag en aanbodfuncties elkaar snijden.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074194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Voorbeeld: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0777" y="1167063"/>
            <a:ext cx="9189781" cy="5690937"/>
          </a:xfrm>
        </p:spPr>
        <p:txBody>
          <a:bodyPr>
            <a:normAutofit/>
          </a:bodyPr>
          <a:lstStyle/>
          <a:p>
            <a:r>
              <a:rPr lang="nl-NL" sz="2500" dirty="0" err="1" smtClean="0"/>
              <a:t>Qa</a:t>
            </a:r>
            <a:r>
              <a:rPr lang="nl-NL" sz="2500" dirty="0" smtClean="0"/>
              <a:t> = 10P - </a:t>
            </a:r>
            <a:r>
              <a:rPr lang="nl-NL" sz="2500" dirty="0"/>
              <a:t>4</a:t>
            </a:r>
            <a:r>
              <a:rPr lang="nl-NL" sz="2500" dirty="0" smtClean="0"/>
              <a:t>00</a:t>
            </a:r>
          </a:p>
          <a:p>
            <a:r>
              <a:rPr lang="nl-NL" sz="2500" dirty="0" err="1" smtClean="0"/>
              <a:t>Qv</a:t>
            </a:r>
            <a:r>
              <a:rPr lang="nl-NL" sz="2500" dirty="0" smtClean="0"/>
              <a:t> = -10P + 600.</a:t>
            </a:r>
          </a:p>
          <a:p>
            <a:r>
              <a:rPr lang="nl-NL" sz="2500" dirty="0" err="1" smtClean="0"/>
              <a:t>Qa</a:t>
            </a:r>
            <a:r>
              <a:rPr lang="nl-NL" sz="2500" dirty="0" smtClean="0"/>
              <a:t> = </a:t>
            </a:r>
            <a:r>
              <a:rPr lang="nl-NL" sz="2500" dirty="0" err="1" smtClean="0"/>
              <a:t>Qv</a:t>
            </a:r>
            <a:endParaRPr lang="nl-NL" sz="2500" dirty="0" smtClean="0"/>
          </a:p>
          <a:p>
            <a:r>
              <a:rPr lang="nl-NL" sz="2500" dirty="0" smtClean="0"/>
              <a:t>10p - 400 = -10p + 600</a:t>
            </a:r>
          </a:p>
          <a:p>
            <a:r>
              <a:rPr lang="nl-NL" sz="2500" dirty="0" smtClean="0"/>
              <a:t>20p - 400 = 600</a:t>
            </a:r>
          </a:p>
          <a:p>
            <a:r>
              <a:rPr lang="nl-NL" sz="2500" dirty="0" smtClean="0"/>
              <a:t>20p = 1000</a:t>
            </a:r>
          </a:p>
          <a:p>
            <a:r>
              <a:rPr lang="nl-NL" sz="2500" dirty="0" smtClean="0"/>
              <a:t>P = 50</a:t>
            </a:r>
          </a:p>
          <a:p>
            <a:r>
              <a:rPr lang="nl-NL" sz="2500" dirty="0" smtClean="0"/>
              <a:t>Vullen we de prijs in weten we de hoeveelheid</a:t>
            </a:r>
          </a:p>
          <a:p>
            <a:r>
              <a:rPr lang="nl-NL" sz="2500" dirty="0" smtClean="0"/>
              <a:t>10 * 50 – 400 = 100</a:t>
            </a:r>
          </a:p>
          <a:p>
            <a:r>
              <a:rPr lang="nl-NL" sz="2500" dirty="0" smtClean="0"/>
              <a:t>-10 * 50 + 600 = 100.</a:t>
            </a:r>
          </a:p>
          <a:p>
            <a:r>
              <a:rPr lang="nl-NL" sz="2500" dirty="0" smtClean="0"/>
              <a:t>Dus bij een prijs van 50, en een hoeveelheid van 100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937470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892" y="260684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Maak </a:t>
            </a:r>
            <a:r>
              <a:rPr lang="nl-NL" dirty="0" smtClean="0"/>
              <a:t>oefenopgave 1.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1828801"/>
            <a:ext cx="4776537" cy="42125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15 minuten de tijd.</a:t>
            </a:r>
          </a:p>
          <a:p>
            <a:r>
              <a:rPr lang="nl-NL" sz="2500" dirty="0" smtClean="0"/>
              <a:t>Eerder klaar? </a:t>
            </a:r>
            <a:r>
              <a:rPr lang="nl-NL" sz="2500" dirty="0" smtClean="0"/>
              <a:t>Start met oefenopgave 2.</a:t>
            </a:r>
            <a:endParaRPr lang="nl-NL" sz="2500" dirty="0" smtClean="0"/>
          </a:p>
        </p:txBody>
      </p:sp>
      <p:sp>
        <p:nvSpPr>
          <p:cNvPr id="18" name="Ovaal 17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Ovaal 1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20" name="Ovaal 19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21" name="Ovaal 20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22" name="Ovaal 21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23" name="Ovaal 2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24" name="Ovaal 23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25" name="Ovaal 24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26" name="Ovaal 25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27" name="Ovaal 26"/>
          <p:cNvSpPr/>
          <p:nvPr/>
        </p:nvSpPr>
        <p:spPr>
          <a:xfrm>
            <a:off x="576719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8" name="Ovaal 27"/>
          <p:cNvSpPr/>
          <p:nvPr/>
        </p:nvSpPr>
        <p:spPr>
          <a:xfrm>
            <a:off x="5767191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40092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14" grpId="0" animBg="1"/>
      <p:bldP spid="15" grpId="0" animBg="1"/>
      <p:bldP spid="16" grpId="0" animBg="1"/>
      <p:bldP spid="17" grpId="0" animBg="1"/>
      <p:bldP spid="28" grpId="0" animBg="1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3116</TotalTime>
  <Words>1036</Words>
  <Application>Microsoft Office PowerPoint</Application>
  <PresentationFormat>Breedbeeld</PresentationFormat>
  <Paragraphs>215</Paragraphs>
  <Slides>37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37</vt:i4>
      </vt:variant>
    </vt:vector>
  </HeadingPairs>
  <TitlesOfParts>
    <vt:vector size="41" baseType="lpstr">
      <vt:lpstr>Arial</vt:lpstr>
      <vt:lpstr>Trebuchet MS</vt:lpstr>
      <vt:lpstr>Wingdings 3</vt:lpstr>
      <vt:lpstr>Facet</vt:lpstr>
      <vt:lpstr>Havo 4 Lesbrief Vervoer</vt:lpstr>
      <vt:lpstr>Agenda voor de aankomende 3 lessen.</vt:lpstr>
      <vt:lpstr>PowerPoint-presentatie</vt:lpstr>
      <vt:lpstr>PowerPoint-presentatie</vt:lpstr>
      <vt:lpstr>Verschuiving over of langs de aanbodlijn.</vt:lpstr>
      <vt:lpstr>Verschuiving over of langs de vraaglijn.</vt:lpstr>
      <vt:lpstr>Wat hebben we gezien:</vt:lpstr>
      <vt:lpstr>Voorbeeld:</vt:lpstr>
      <vt:lpstr>Maak oefenopgave 1.</vt:lpstr>
      <vt:lpstr>PowerPoint-presentatie</vt:lpstr>
      <vt:lpstr>PowerPoint-presentatie</vt:lpstr>
      <vt:lpstr>Maak oefenopgave 2.</vt:lpstr>
      <vt:lpstr>PowerPoint-presentatie</vt:lpstr>
      <vt:lpstr>PowerPoint-presentatie</vt:lpstr>
      <vt:lpstr>Les 2: hoofdstuk 5, de arbeidsmarkt.</vt:lpstr>
      <vt:lpstr>Introductieopdracht 5.1 en 5.2 lees paragraaf 5.1</vt:lpstr>
      <vt:lpstr>PowerPoint-presentatie</vt:lpstr>
      <vt:lpstr>PowerPoint-presentatie</vt:lpstr>
      <vt:lpstr>De vraag en aanbod van arbeid.</vt:lpstr>
      <vt:lpstr>Zelfstandig maken 5.3 t/m 5.5</vt:lpstr>
      <vt:lpstr>PowerPoint-presentatie</vt:lpstr>
      <vt:lpstr>PowerPoint-presentatie</vt:lpstr>
      <vt:lpstr>De vraag naar arbeid in de vrachtwagensector.</vt:lpstr>
      <vt:lpstr>Zelfstandig maken 5.6 en 5.7</vt:lpstr>
      <vt:lpstr>PowerPoint-presentatie</vt:lpstr>
      <vt:lpstr>Les 3:</vt:lpstr>
      <vt:lpstr>Grafisch weergeven van de vraag en het aanbod. </vt:lpstr>
      <vt:lpstr>Lees de paragraaf: grafische weergave van de vraag en het aanbod van vrachtwagenchauffeurs.</vt:lpstr>
      <vt:lpstr>PowerPoint-presentatie</vt:lpstr>
      <vt:lpstr>PowerPoint-presentatie</vt:lpstr>
      <vt:lpstr>Het uurloon.</vt:lpstr>
      <vt:lpstr>Bladzijde 54</vt:lpstr>
      <vt:lpstr>Zelfstandig maken 5.10</vt:lpstr>
      <vt:lpstr>PowerPoint-presentatie</vt:lpstr>
      <vt:lpstr>Zelfstandig maken opdracht 5.11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Havo 4 Lesbrief Vervoer</dc:title>
  <dc:creator>Bas Jacobs</dc:creator>
  <cp:lastModifiedBy>Bas Jacobs</cp:lastModifiedBy>
  <cp:revision>68</cp:revision>
  <dcterms:created xsi:type="dcterms:W3CDTF">2016-01-11T13:38:51Z</dcterms:created>
  <dcterms:modified xsi:type="dcterms:W3CDTF">2017-11-12T10:14:10Z</dcterms:modified>
</cp:coreProperties>
</file>