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  <p:sldId id="267" r:id="rId12"/>
    <p:sldId id="265" r:id="rId13"/>
    <p:sldId id="268" r:id="rId14"/>
    <p:sldId id="269" r:id="rId15"/>
    <p:sldId id="28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9" r:id="rId27"/>
    <p:sldId id="280" r:id="rId28"/>
    <p:sldId id="281" r:id="rId29"/>
    <p:sldId id="282" r:id="rId30"/>
    <p:sldId id="283" r:id="rId31"/>
    <p:sldId id="284" r:id="rId32"/>
    <p:sldId id="290" r:id="rId33"/>
    <p:sldId id="291" r:id="rId34"/>
    <p:sldId id="292" r:id="rId35"/>
    <p:sldId id="285" r:id="rId36"/>
    <p:sldId id="286" r:id="rId37"/>
    <p:sldId id="287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 descr="HVERV0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29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05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312821"/>
            <a:ext cx="10804358" cy="5728541"/>
          </a:xfrm>
        </p:spPr>
        <p:txBody>
          <a:bodyPr>
            <a:noAutofit/>
          </a:bodyPr>
          <a:lstStyle/>
          <a:p>
            <a:r>
              <a:rPr lang="nl-NL" sz="2500" dirty="0" smtClean="0"/>
              <a:t>1</a:t>
            </a:r>
            <a:r>
              <a:rPr lang="nl-NL" sz="2500" dirty="0"/>
              <a:t>.	2p	</a:t>
            </a:r>
            <a:r>
              <a:rPr lang="nl-NL" sz="2500" dirty="0" err="1"/>
              <a:t>Qa</a:t>
            </a:r>
            <a:r>
              <a:rPr lang="nl-NL" sz="2500" dirty="0"/>
              <a:t> = </a:t>
            </a:r>
            <a:r>
              <a:rPr lang="nl-NL" sz="2500" dirty="0" err="1"/>
              <a:t>Qv</a:t>
            </a:r>
            <a:r>
              <a:rPr lang="nl-NL" sz="2500" dirty="0"/>
              <a:t> → 1,2P – 18 = -0,5 P + 50 → 1,7P = 68 → P = 68 / 1,7 = 40.</a:t>
            </a:r>
            <a:br>
              <a:rPr lang="nl-NL" sz="2500" dirty="0"/>
            </a:br>
            <a:r>
              <a:rPr lang="nl-NL" sz="2500" dirty="0"/>
              <a:t>De evenwichtsprijs is € 40.</a:t>
            </a:r>
          </a:p>
          <a:p>
            <a:r>
              <a:rPr lang="nl-NL" sz="2500" dirty="0"/>
              <a:t> </a:t>
            </a:r>
            <a:r>
              <a:rPr lang="nl-NL" sz="2500" dirty="0" smtClean="0"/>
              <a:t>2</a:t>
            </a:r>
            <a:r>
              <a:rPr lang="nl-NL" sz="2500" dirty="0"/>
              <a:t>.	2p	</a:t>
            </a:r>
            <a:r>
              <a:rPr lang="nl-NL" sz="2500" dirty="0" err="1"/>
              <a:t>Qv</a:t>
            </a:r>
            <a:r>
              <a:rPr lang="nl-NL" sz="2500" dirty="0"/>
              <a:t> = -0,5 × 40 + 50 = 30, dus 30 miljoen stuks. </a:t>
            </a:r>
            <a:r>
              <a:rPr lang="nl-NL" sz="2500" dirty="0" err="1"/>
              <a:t>Qa</a:t>
            </a:r>
            <a:r>
              <a:rPr lang="nl-NL" sz="2500" dirty="0"/>
              <a:t> = 1,2 × 40 - 18 = 48 − 18 = 30 dus 30 miljoen stuks.</a:t>
            </a:r>
            <a:br>
              <a:rPr lang="nl-NL" sz="2500" dirty="0"/>
            </a:br>
            <a:r>
              <a:rPr lang="nl-NL" sz="2500" dirty="0"/>
              <a:t>De marktomzet = 40 × 30 miljoen = € 1.200 miljoen</a:t>
            </a:r>
            <a:r>
              <a:rPr lang="nl-NL" sz="2500" dirty="0" smtClean="0"/>
              <a:t>.</a:t>
            </a:r>
            <a:endParaRPr lang="nl-NL" sz="2500" dirty="0"/>
          </a:p>
          <a:p>
            <a:r>
              <a:rPr lang="nl-NL" sz="2500" dirty="0"/>
              <a:t>3	3p	Zie figuur. </a:t>
            </a:r>
            <a:r>
              <a:rPr lang="nl-NL" sz="2500" dirty="0" err="1"/>
              <a:t>Qa</a:t>
            </a:r>
            <a:r>
              <a:rPr lang="nl-NL" sz="2500" dirty="0"/>
              <a:t> snijdt de verticale </a:t>
            </a:r>
            <a:r>
              <a:rPr lang="nl-NL" sz="2500" dirty="0" err="1"/>
              <a:t>P-as</a:t>
            </a:r>
            <a:r>
              <a:rPr lang="nl-NL" sz="2500" dirty="0"/>
              <a:t> als: 0 = 1,2P – 18 → P = 18 / 1,2 = 15.</a:t>
            </a:r>
            <a:br>
              <a:rPr lang="nl-NL" sz="2500" dirty="0"/>
            </a:br>
            <a:r>
              <a:rPr lang="nl-NL" sz="2500" dirty="0"/>
              <a:t>Ander punt van de </a:t>
            </a:r>
            <a:r>
              <a:rPr lang="nl-NL" sz="2500" dirty="0" err="1"/>
              <a:t>Qa</a:t>
            </a:r>
            <a:r>
              <a:rPr lang="nl-NL" sz="2500" dirty="0"/>
              <a:t> lijn: als P = 60, dan is </a:t>
            </a:r>
            <a:r>
              <a:rPr lang="nl-NL" sz="2500" dirty="0" err="1"/>
              <a:t>Qa</a:t>
            </a:r>
            <a:r>
              <a:rPr lang="nl-NL" sz="2500" dirty="0"/>
              <a:t> = 1,2 × 60 – 18 = 54.</a:t>
            </a:r>
            <a:br>
              <a:rPr lang="nl-NL" sz="2500" dirty="0"/>
            </a:br>
            <a:r>
              <a:rPr lang="nl-NL" sz="2500" dirty="0"/>
              <a:t>De </a:t>
            </a:r>
            <a:r>
              <a:rPr lang="nl-NL" sz="2500" dirty="0" err="1"/>
              <a:t>Qa</a:t>
            </a:r>
            <a:r>
              <a:rPr lang="nl-NL" sz="2500" dirty="0"/>
              <a:t>-lijn moet niet verder dan de verticale stippellijn van de productiecapaciteit (bij 70 miljoen stuks) getekend worden.							2p</a:t>
            </a:r>
            <a:br>
              <a:rPr lang="nl-NL" sz="2500" dirty="0"/>
            </a:br>
            <a:r>
              <a:rPr lang="nl-NL" sz="2500" dirty="0" err="1"/>
              <a:t>Qv</a:t>
            </a:r>
            <a:r>
              <a:rPr lang="nl-NL" sz="2500" dirty="0"/>
              <a:t> snijdt de verticale as als: 0 = -0,5 P + 50 → P = 50 / 0,5 = 100.</a:t>
            </a:r>
            <a:br>
              <a:rPr lang="nl-NL" sz="2500" dirty="0"/>
            </a:br>
            <a:r>
              <a:rPr lang="nl-NL" sz="2500" dirty="0" err="1"/>
              <a:t>Qv</a:t>
            </a:r>
            <a:r>
              <a:rPr lang="nl-NL" sz="2500" dirty="0"/>
              <a:t> snijdt de horizontale Q-as als Q = 50.						</a:t>
            </a:r>
            <a:r>
              <a:rPr lang="nl-NL" sz="2500" dirty="0" smtClean="0"/>
              <a:t>1p</a:t>
            </a:r>
            <a:endParaRPr lang="nl-NL" sz="2500" dirty="0"/>
          </a:p>
          <a:p>
            <a:r>
              <a:rPr lang="nl-NL" sz="2500" dirty="0"/>
              <a:t>6.	2p	Totale surplus = 0,5 × 30 × </a:t>
            </a:r>
            <a:r>
              <a:rPr lang="nl-NL" sz="2500" dirty="0" smtClean="0"/>
              <a:t>60 + 0,5 x 30 x 25 </a:t>
            </a:r>
            <a:r>
              <a:rPr lang="nl-NL" sz="2500" dirty="0"/>
              <a:t>= € 1.275 (miljoen).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7774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oefenopgave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 </a:t>
            </a:r>
            <a:r>
              <a:rPr lang="nl-NL" sz="2500" dirty="0" smtClean="0"/>
              <a:t>Start met oefenopgave 2.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25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  <p:bldP spid="16" grpId="0" animBg="1"/>
      <p:bldP spid="1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4537" y="144379"/>
            <a:ext cx="9069465" cy="5896983"/>
          </a:xfrm>
        </p:spPr>
        <p:txBody>
          <a:bodyPr/>
          <a:lstStyle/>
          <a:p>
            <a:r>
              <a:rPr lang="nl-NL" sz="2500" dirty="0"/>
              <a:t>1.	1p	€ 150.</a:t>
            </a:r>
          </a:p>
          <a:p>
            <a:r>
              <a:rPr lang="nl-NL" sz="2500" dirty="0" smtClean="0"/>
              <a:t>2</a:t>
            </a:r>
            <a:r>
              <a:rPr lang="nl-NL" sz="2500" dirty="0"/>
              <a:t>.	1p	6 miljoen × 150 = € 900 miljoen.</a:t>
            </a:r>
          </a:p>
          <a:p>
            <a:r>
              <a:rPr lang="nl-NL" sz="2500" dirty="0" smtClean="0"/>
              <a:t>3</a:t>
            </a:r>
            <a:r>
              <a:rPr lang="nl-NL" sz="2500" dirty="0"/>
              <a:t>.	1p	Zie figuur 1, de grijze driehoek.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7" y="2277728"/>
            <a:ext cx="8734926" cy="432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2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3671" y="350729"/>
            <a:ext cx="8710331" cy="5690633"/>
          </a:xfrm>
        </p:spPr>
        <p:txBody>
          <a:bodyPr>
            <a:normAutofit/>
          </a:bodyPr>
          <a:lstStyle/>
          <a:p>
            <a:r>
              <a:rPr lang="nl-NL" sz="2500" dirty="0"/>
              <a:t>4.	1p	Bij een prijs van € 200 is de vraag 4 miljoen dvd-spelers, dus zijn er 4 miljoen transacties. In het evenwicht zijn er 6 miljoen transacties. Bij € 200 zijn er 2 miljoen transacties minder dan in de evenwichtssituatie</a:t>
            </a:r>
            <a:r>
              <a:rPr lang="nl-NL" sz="2500" dirty="0" smtClean="0"/>
              <a:t>.</a:t>
            </a:r>
            <a:endParaRPr lang="nl-NL" sz="2500" dirty="0"/>
          </a:p>
          <a:p>
            <a:r>
              <a:rPr lang="nl-NL" sz="2500" dirty="0"/>
              <a:t>5.	2p	Zie figuur 2, de grijze driehoek.</a:t>
            </a:r>
          </a:p>
          <a:p>
            <a:endParaRPr lang="nl-NL" sz="2500" dirty="0"/>
          </a:p>
        </p:txBody>
      </p:sp>
      <p:pic>
        <p:nvPicPr>
          <p:cNvPr id="7" name="Afbeelding 6" descr="HVERV0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70" y="2840016"/>
            <a:ext cx="7803715" cy="4017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48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hoofdstuk 5, de arbeidsmarkt.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9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Introductieopdracht 5.1 en 5.2</a:t>
            </a:r>
            <a:br>
              <a:rPr lang="nl-NL" dirty="0" smtClean="0"/>
            </a:br>
            <a:r>
              <a:rPr lang="nl-NL" dirty="0" smtClean="0"/>
              <a:t>lees paragraaf 5.1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na de opdrachten de bijbehorende stukken theorie.</a:t>
            </a:r>
          </a:p>
          <a:p>
            <a:r>
              <a:rPr lang="nl-NL" sz="2500" dirty="0" smtClean="0"/>
              <a:t>Zelfstandig aan de slag met 5.3 en 5.4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Ovaal 12"/>
          <p:cNvSpPr/>
          <p:nvPr/>
        </p:nvSpPr>
        <p:spPr>
          <a:xfrm>
            <a:off x="7559898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098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715"/>
          <a:stretch/>
        </p:blipFill>
        <p:spPr>
          <a:xfrm>
            <a:off x="0" y="0"/>
            <a:ext cx="11586117" cy="152771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4858"/>
          <a:stretch/>
        </p:blipFill>
        <p:spPr>
          <a:xfrm>
            <a:off x="0" y="0"/>
            <a:ext cx="11586117" cy="378026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3224"/>
          <a:stretch/>
        </p:blipFill>
        <p:spPr>
          <a:xfrm>
            <a:off x="0" y="-1"/>
            <a:ext cx="11586117" cy="52633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586117" cy="685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7155"/>
          <a:stretch/>
        </p:blipFill>
        <p:spPr>
          <a:xfrm>
            <a:off x="0" y="0"/>
            <a:ext cx="12192000" cy="14162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30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5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vraag en aanbod van arbeid.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6477" y="1460811"/>
            <a:ext cx="9902283" cy="4580552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vraag naar arbeid: </a:t>
            </a:r>
          </a:p>
          <a:p>
            <a:r>
              <a:rPr lang="nl-NL" sz="2500" dirty="0" smtClean="0"/>
              <a:t>De vraag naar werknemers.</a:t>
            </a:r>
          </a:p>
          <a:p>
            <a:r>
              <a:rPr lang="nl-NL" sz="2500" dirty="0" smtClean="0"/>
              <a:t>De vraag naar arbeidskrachten van zelfstandige.</a:t>
            </a:r>
          </a:p>
          <a:p>
            <a:r>
              <a:rPr lang="nl-NL" sz="2500" dirty="0" smtClean="0"/>
              <a:t>Vacatures. (nog onbeantwoorde vraag).</a:t>
            </a:r>
          </a:p>
          <a:p>
            <a:endParaRPr lang="nl-NL" sz="2500" dirty="0"/>
          </a:p>
          <a:p>
            <a:r>
              <a:rPr lang="nl-NL" sz="2500" dirty="0" smtClean="0"/>
              <a:t>Het aanbod van arbeid:</a:t>
            </a:r>
          </a:p>
          <a:p>
            <a:r>
              <a:rPr lang="nl-NL" sz="2500" dirty="0" smtClean="0"/>
              <a:t>Mensen in loondienst.</a:t>
            </a:r>
          </a:p>
          <a:p>
            <a:r>
              <a:rPr lang="nl-NL" sz="2500" dirty="0" smtClean="0"/>
              <a:t>De zelfstandigen.</a:t>
            </a:r>
          </a:p>
          <a:p>
            <a:r>
              <a:rPr lang="nl-NL" sz="2500" dirty="0" smtClean="0"/>
              <a:t>En de geregistreerde werklozen (nog onbeantwoord aanbod).</a:t>
            </a:r>
          </a:p>
          <a:p>
            <a:r>
              <a:rPr lang="nl-NL" sz="2500" dirty="0" smtClean="0"/>
              <a:t>Werkgelegenheid: iedereen die daadwerkelijk werkt (dus waar zowel vraag als aanbod naar is)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7423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 voor de aankomende 3 lessen.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</a:t>
            </a:r>
            <a:r>
              <a:rPr lang="nl-NL" sz="2500" dirty="0" smtClean="0"/>
              <a:t>: herhalen H4, oefenopgaves.</a:t>
            </a:r>
          </a:p>
          <a:p>
            <a:r>
              <a:rPr lang="nl-NL" sz="2500" dirty="0" smtClean="0"/>
              <a:t>Les 2: 5.1 t/m 5.7, de vraag en het aanbod van arbeid</a:t>
            </a:r>
          </a:p>
          <a:p>
            <a:r>
              <a:rPr lang="nl-NL" sz="2500" dirty="0" smtClean="0"/>
              <a:t>Les 3: 5.8 t/m 5.11, grafische weergave vraag en aanbod arbeid.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78557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maken 5.3 t/m 5.5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voor de opdrachten de bijbehorende stukken theorie.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8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Ovaal 12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770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4352"/>
          <a:stretch/>
        </p:blipFill>
        <p:spPr>
          <a:xfrm>
            <a:off x="0" y="0"/>
            <a:ext cx="12192000" cy="3345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5880"/>
          <a:stretch/>
        </p:blipFill>
        <p:spPr>
          <a:xfrm>
            <a:off x="0" y="0"/>
            <a:ext cx="12192000" cy="8363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8538"/>
          <a:stretch/>
        </p:blipFill>
        <p:spPr>
          <a:xfrm>
            <a:off x="0" y="0"/>
            <a:ext cx="12192000" cy="127124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6301"/>
          <a:stretch/>
        </p:blipFill>
        <p:spPr>
          <a:xfrm>
            <a:off x="0" y="-1"/>
            <a:ext cx="12192000" cy="19960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9900"/>
          <a:stretch/>
        </p:blipFill>
        <p:spPr>
          <a:xfrm>
            <a:off x="0" y="-1"/>
            <a:ext cx="12192000" cy="23752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0299"/>
          <a:stretch/>
        </p:blipFill>
        <p:spPr>
          <a:xfrm>
            <a:off x="0" y="-1"/>
            <a:ext cx="12192000" cy="294392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92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8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5"/>
            <a:ext cx="12192000" cy="8746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06793"/>
            <a:ext cx="12288644" cy="231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4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vraag naar arbeid in de vrachtwagensector.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Wordt bepaald door:</a:t>
            </a:r>
          </a:p>
          <a:p>
            <a:r>
              <a:rPr lang="nl-NL" sz="2800" dirty="0" smtClean="0"/>
              <a:t>De groei/daling van de economie.</a:t>
            </a:r>
          </a:p>
          <a:p>
            <a:endParaRPr lang="nl-NL" sz="2800" dirty="0"/>
          </a:p>
          <a:p>
            <a:r>
              <a:rPr lang="nl-NL" sz="2800" dirty="0" smtClean="0"/>
              <a:t>Maar ook:</a:t>
            </a:r>
          </a:p>
          <a:p>
            <a:r>
              <a:rPr lang="nl-NL" sz="2800" dirty="0" smtClean="0"/>
              <a:t>Techniek.</a:t>
            </a:r>
          </a:p>
          <a:p>
            <a:r>
              <a:rPr lang="nl-NL" sz="2800" dirty="0" smtClean="0"/>
              <a:t>Globalisering.</a:t>
            </a:r>
          </a:p>
          <a:p>
            <a:r>
              <a:rPr lang="nl-NL" sz="2800" dirty="0" smtClean="0"/>
              <a:t>Alternatieve vervoersmiddelen (vliegtuig/schip)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503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maken 5.6 en 5.7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/>
              <a:t>5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Lees voor de opdrachten de bijbehorende stukken theorie.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9680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189"/>
          <a:stretch/>
        </p:blipFill>
        <p:spPr>
          <a:xfrm>
            <a:off x="0" y="0"/>
            <a:ext cx="12192000" cy="14050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0610"/>
          <a:stretch/>
        </p:blipFill>
        <p:spPr>
          <a:xfrm>
            <a:off x="0" y="0"/>
            <a:ext cx="12192000" cy="24086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3460"/>
          <a:stretch/>
        </p:blipFill>
        <p:spPr>
          <a:xfrm>
            <a:off x="0" y="0"/>
            <a:ext cx="12192000" cy="32450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8597"/>
          <a:stretch/>
        </p:blipFill>
        <p:spPr>
          <a:xfrm>
            <a:off x="0" y="0"/>
            <a:ext cx="12192000" cy="396983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69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Grafisch weergave van de vraag en aanbod op de arbeidsmarkt.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314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weergeven van de vraag en het aanbod.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927600"/>
          </a:xfrm>
        </p:spPr>
        <p:txBody>
          <a:bodyPr>
            <a:normAutofit/>
          </a:bodyPr>
          <a:lstStyle/>
          <a:p>
            <a:r>
              <a:rPr lang="nl-NL" sz="2500" dirty="0" smtClean="0"/>
              <a:t>Vraag en aanbod op de markt naar arbeidskrachten. </a:t>
            </a:r>
          </a:p>
          <a:p>
            <a:r>
              <a:rPr lang="nl-NL" sz="2500" dirty="0" smtClean="0"/>
              <a:t>Wat gaan we op de assen zetten?</a:t>
            </a:r>
          </a:p>
          <a:p>
            <a:r>
              <a:rPr lang="nl-NL" sz="2500" dirty="0" smtClean="0"/>
              <a:t>Op de horizontale as staat altijd de hoeveelheid.</a:t>
            </a:r>
          </a:p>
          <a:p>
            <a:r>
              <a:rPr lang="nl-NL" sz="2500" dirty="0" smtClean="0"/>
              <a:t>In dit geval de gevraagde en aangeboden hoeveelheid arbeid.</a:t>
            </a:r>
          </a:p>
          <a:p>
            <a:r>
              <a:rPr lang="nl-NL" sz="2500" dirty="0" smtClean="0"/>
              <a:t>Op de verticale as staat altijd de prijs.</a:t>
            </a:r>
          </a:p>
          <a:p>
            <a:r>
              <a:rPr lang="nl-NL" sz="2500" dirty="0" smtClean="0"/>
              <a:t>In dit geval is dat uitgedrukt in uurloon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Prijs op de goederen markt = prijs</a:t>
            </a:r>
          </a:p>
          <a:p>
            <a:r>
              <a:rPr lang="nl-NL" sz="2500" dirty="0" smtClean="0"/>
              <a:t>Prijs op de valutamarkt = wisselkoers</a:t>
            </a:r>
          </a:p>
          <a:p>
            <a:r>
              <a:rPr lang="nl-NL" sz="2500" dirty="0" smtClean="0"/>
              <a:t>Prijs op de kapitaalmarkt = rente.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4257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76" y="609600"/>
            <a:ext cx="9601200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Lees de paragraaf: grafische weergave van de vraag en het aanbod van vrachtwagenchauffeurs.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Zelfstandig maken opdracht 5.8 en 5.9</a:t>
            </a:r>
          </a:p>
          <a:p>
            <a:r>
              <a:rPr lang="nl-NL" sz="2500" dirty="0" smtClean="0"/>
              <a:t>8 minuten de tijd.</a:t>
            </a:r>
          </a:p>
          <a:p>
            <a:r>
              <a:rPr lang="nl-NL" sz="2500" dirty="0" smtClean="0"/>
              <a:t>Eerder klaar: huiswerk t/m 5.11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8568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1994"/>
          <a:stretch/>
        </p:blipFill>
        <p:spPr>
          <a:xfrm>
            <a:off x="0" y="9525"/>
            <a:ext cx="12192000" cy="15962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12192000" cy="332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4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61747" y="7939"/>
            <a:ext cx="4692315" cy="6033423"/>
          </a:xfrm>
        </p:spPr>
        <p:txBody>
          <a:bodyPr>
            <a:noAutofit/>
          </a:bodyPr>
          <a:lstStyle/>
          <a:p>
            <a:r>
              <a:rPr lang="nl-NL" sz="2300" b="1" dirty="0" smtClean="0"/>
              <a:t>We hebben de </a:t>
            </a:r>
            <a:r>
              <a:rPr lang="nl-NL" sz="2300" b="1" dirty="0" err="1" smtClean="0"/>
              <a:t>Qv</a:t>
            </a:r>
            <a:r>
              <a:rPr lang="nl-NL" sz="2300" b="1" dirty="0" smtClean="0"/>
              <a:t> = -P + 350.</a:t>
            </a:r>
          </a:p>
          <a:p>
            <a:r>
              <a:rPr lang="nl-NL" sz="2300" b="1" dirty="0" smtClean="0"/>
              <a:t>Deze lijn gaan we tekenen.</a:t>
            </a:r>
          </a:p>
          <a:p>
            <a:r>
              <a:rPr lang="nl-NL" sz="2300" b="1" dirty="0" smtClean="0"/>
              <a:t>We kiezen een aantal punten</a:t>
            </a:r>
          </a:p>
          <a:p>
            <a:r>
              <a:rPr lang="nl-NL" sz="2300" b="1" dirty="0" smtClean="0"/>
              <a:t>Bijvoorbeeld de prijs van 0.</a:t>
            </a:r>
          </a:p>
          <a:p>
            <a:r>
              <a:rPr lang="nl-NL" sz="2300" b="1" dirty="0" smtClean="0"/>
              <a:t>Daarbij hoort de hoeveelheid van</a:t>
            </a:r>
          </a:p>
          <a:p>
            <a:r>
              <a:rPr lang="nl-NL" sz="2300" b="1" dirty="0" smtClean="0"/>
              <a:t>-0 + 350 = 350</a:t>
            </a:r>
          </a:p>
          <a:p>
            <a:r>
              <a:rPr lang="nl-NL" sz="2300" b="1" dirty="0" err="1" smtClean="0"/>
              <a:t>Bijvboorbeeld</a:t>
            </a:r>
            <a:r>
              <a:rPr lang="nl-NL" sz="2300" b="1" dirty="0" smtClean="0"/>
              <a:t> een prijs van 100</a:t>
            </a:r>
          </a:p>
          <a:p>
            <a:r>
              <a:rPr lang="nl-NL" sz="2300" b="1" dirty="0" smtClean="0"/>
              <a:t>-100 + 350 = 250.</a:t>
            </a:r>
          </a:p>
          <a:p>
            <a:r>
              <a:rPr lang="nl-NL" sz="2300" b="1" dirty="0" smtClean="0"/>
              <a:t>2 punten kunnen we een lijn tekenen.</a:t>
            </a:r>
          </a:p>
          <a:p>
            <a:endParaRPr lang="nl-NL" sz="23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39"/>
            <a:ext cx="6761747" cy="6868112"/>
          </a:xfrm>
          <a:prstGeom prst="rect">
            <a:avLst/>
          </a:prstGeom>
        </p:spPr>
      </p:pic>
      <p:sp>
        <p:nvSpPr>
          <p:cNvPr id="6" name="PIJL-RECHTS 5"/>
          <p:cNvSpPr/>
          <p:nvPr/>
        </p:nvSpPr>
        <p:spPr>
          <a:xfrm>
            <a:off x="324854" y="5931568"/>
            <a:ext cx="324852" cy="385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PIJL-OMHOOG 6"/>
          <p:cNvSpPr/>
          <p:nvPr/>
        </p:nvSpPr>
        <p:spPr>
          <a:xfrm>
            <a:off x="4596063" y="6316579"/>
            <a:ext cx="469232" cy="2887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60161" y="4796589"/>
            <a:ext cx="324852" cy="385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PIJL-OMHOOG 8"/>
          <p:cNvSpPr/>
          <p:nvPr/>
        </p:nvSpPr>
        <p:spPr>
          <a:xfrm>
            <a:off x="3471111" y="5037221"/>
            <a:ext cx="415089" cy="2887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 flipH="1" flipV="1">
            <a:off x="818148" y="2081464"/>
            <a:ext cx="4028172" cy="40373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05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58722" cy="676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uurloon.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evenwichtsprijs om deze markt wordt ook wel het evenwichtsloon genoemd.</a:t>
            </a:r>
          </a:p>
          <a:p>
            <a:r>
              <a:rPr lang="nl-NL" sz="2500" dirty="0" smtClean="0"/>
              <a:t>Deze komt tot stand waar </a:t>
            </a:r>
            <a:r>
              <a:rPr lang="nl-NL" sz="2500" dirty="0" err="1" smtClean="0"/>
              <a:t>Qa</a:t>
            </a:r>
            <a:r>
              <a:rPr lang="nl-NL" sz="2500" dirty="0" smtClean="0"/>
              <a:t> en </a:t>
            </a:r>
            <a:r>
              <a:rPr lang="nl-NL" sz="2500" dirty="0" err="1" smtClean="0"/>
              <a:t>Qv</a:t>
            </a:r>
            <a:r>
              <a:rPr lang="nl-NL" sz="2500" dirty="0" smtClean="0"/>
              <a:t> elkaar kruisen.</a:t>
            </a:r>
          </a:p>
          <a:p>
            <a:r>
              <a:rPr lang="nl-NL" sz="2500" dirty="0" smtClean="0"/>
              <a:t>Dit kunnen we ook berekenen door </a:t>
            </a:r>
            <a:r>
              <a:rPr lang="nl-NL" sz="2500" dirty="0" err="1" smtClean="0"/>
              <a:t>Qa</a:t>
            </a:r>
            <a:r>
              <a:rPr lang="nl-NL" sz="2500" dirty="0" smtClean="0"/>
              <a:t> en </a:t>
            </a:r>
            <a:r>
              <a:rPr lang="nl-NL" sz="2500" dirty="0" err="1" smtClean="0"/>
              <a:t>Qv</a:t>
            </a:r>
            <a:r>
              <a:rPr lang="nl-NL" sz="2500" dirty="0" smtClean="0"/>
              <a:t> wiskundig aan elkaar gelijk te stellen (zie bladzijde 54).</a:t>
            </a:r>
          </a:p>
          <a:p>
            <a:r>
              <a:rPr lang="nl-NL" sz="2500" dirty="0" smtClean="0"/>
              <a:t>Door telkens een loon in de </a:t>
            </a:r>
            <a:r>
              <a:rPr lang="nl-NL" sz="2500" dirty="0" err="1" smtClean="0"/>
              <a:t>Qa</a:t>
            </a:r>
            <a:r>
              <a:rPr lang="nl-NL" sz="2500" dirty="0" smtClean="0"/>
              <a:t> en </a:t>
            </a:r>
            <a:r>
              <a:rPr lang="nl-NL" sz="2500" dirty="0" err="1" smtClean="0"/>
              <a:t>Qv</a:t>
            </a:r>
            <a:r>
              <a:rPr lang="nl-NL" sz="2500" dirty="0" smtClean="0"/>
              <a:t> functie in te voeren kan berekend worden hoe hoog de vraag en het aanbod is bij dit bijbehorende loon.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835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Bladzijde 54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7358" y="1407695"/>
            <a:ext cx="8756644" cy="4633667"/>
          </a:xfrm>
        </p:spPr>
        <p:txBody>
          <a:bodyPr>
            <a:noAutofit/>
          </a:bodyPr>
          <a:lstStyle/>
          <a:p>
            <a:r>
              <a:rPr lang="nl-NL" sz="2500" dirty="0" err="1" smtClean="0"/>
              <a:t>Qa</a:t>
            </a:r>
            <a:r>
              <a:rPr lang="nl-NL" sz="2500" dirty="0" smtClean="0"/>
              <a:t> = </a:t>
            </a:r>
            <a:r>
              <a:rPr lang="nl-NL" sz="2500" dirty="0" err="1" smtClean="0"/>
              <a:t>Qv</a:t>
            </a:r>
            <a:endParaRPr lang="nl-NL" sz="2500" dirty="0" smtClean="0"/>
          </a:p>
          <a:p>
            <a:r>
              <a:rPr lang="nl-NL" sz="2500" dirty="0" smtClean="0"/>
              <a:t>L – 8 = -L + 16</a:t>
            </a:r>
          </a:p>
          <a:p>
            <a:r>
              <a:rPr lang="nl-NL" sz="2500" dirty="0" smtClean="0"/>
              <a:t>De rechterkant L naar links halen.</a:t>
            </a:r>
          </a:p>
          <a:p>
            <a:r>
              <a:rPr lang="nl-NL" sz="2500" dirty="0" smtClean="0"/>
              <a:t>2L -8 = 16</a:t>
            </a:r>
          </a:p>
          <a:p>
            <a:r>
              <a:rPr lang="nl-NL" sz="2500" dirty="0" smtClean="0"/>
              <a:t>De -8 naar rechts halen</a:t>
            </a:r>
          </a:p>
          <a:p>
            <a:r>
              <a:rPr lang="nl-NL" sz="2500" dirty="0" smtClean="0"/>
              <a:t>2L = 24</a:t>
            </a:r>
          </a:p>
          <a:p>
            <a:r>
              <a:rPr lang="nl-NL" sz="2500" dirty="0" smtClean="0"/>
              <a:t>L = 12.</a:t>
            </a:r>
          </a:p>
          <a:p>
            <a:r>
              <a:rPr lang="nl-NL" sz="2500" dirty="0" smtClean="0"/>
              <a:t>Uurloon = gegeven in euro’s, </a:t>
            </a:r>
            <a:r>
              <a:rPr lang="nl-NL" sz="2500" dirty="0" err="1" smtClean="0"/>
              <a:t>cq</a:t>
            </a:r>
            <a:r>
              <a:rPr lang="nl-NL" sz="2500" dirty="0" smtClean="0"/>
              <a:t> het uurloon is 12.</a:t>
            </a:r>
          </a:p>
          <a:p>
            <a:r>
              <a:rPr lang="nl-NL" sz="2500" dirty="0" smtClean="0"/>
              <a:t>Stel dat er had gestaan op de as loon * 1000 = jaarloon</a:t>
            </a:r>
          </a:p>
          <a:p>
            <a:r>
              <a:rPr lang="nl-NL" sz="2500" dirty="0" smtClean="0"/>
              <a:t>Dan was het jaarloon 12 * 1000 = 12.000 geweest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5267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</a:t>
            </a:r>
            <a:r>
              <a:rPr lang="nl-NL" dirty="0" smtClean="0"/>
              <a:t>maken 5.10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/>
              <a:t>5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Lees voor de opdrachten de bijbehorende stukken theorie.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3051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5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3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maken opdracht </a:t>
            </a:r>
            <a:r>
              <a:rPr lang="nl-NL" dirty="0" smtClean="0"/>
              <a:t>5.11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Uitgebreide opdracht. Loop je vast, vraag je groepje of steek je vinger op.</a:t>
            </a:r>
          </a:p>
          <a:p>
            <a:r>
              <a:rPr lang="nl-NL" sz="2500" dirty="0" smtClean="0"/>
              <a:t>Opdracht c mag je overslaan als je daar niet uit komt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Opdracht 5.10 maken, resterende oefeningen die nog niet af/gemaakt zijn.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4" name="Ovaal 13"/>
          <p:cNvSpPr/>
          <p:nvPr/>
        </p:nvSpPr>
        <p:spPr>
          <a:xfrm>
            <a:off x="7559898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5" name="Ovaal 14"/>
          <p:cNvSpPr/>
          <p:nvPr/>
        </p:nvSpPr>
        <p:spPr>
          <a:xfrm>
            <a:off x="7559898" y="262729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946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337502" cy="689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894"/>
          <a:stretch/>
        </p:blipFill>
        <p:spPr>
          <a:xfrm>
            <a:off x="0" y="-1"/>
            <a:ext cx="12192000" cy="85864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972"/>
          <a:stretch/>
        </p:blipFill>
        <p:spPr>
          <a:xfrm>
            <a:off x="0" y="0"/>
            <a:ext cx="12192000" cy="17061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049"/>
          <a:stretch/>
        </p:blipFill>
        <p:spPr>
          <a:xfrm>
            <a:off x="0" y="0"/>
            <a:ext cx="12192000" cy="255363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4493"/>
          <a:stretch/>
        </p:blipFill>
        <p:spPr>
          <a:xfrm>
            <a:off x="0" y="-1"/>
            <a:ext cx="12192000" cy="33788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7165"/>
          <a:stretch/>
        </p:blipFill>
        <p:spPr>
          <a:xfrm>
            <a:off x="0" y="-1"/>
            <a:ext cx="12192000" cy="382486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0021"/>
          <a:stretch/>
        </p:blipFill>
        <p:spPr>
          <a:xfrm>
            <a:off x="0" y="-1"/>
            <a:ext cx="12192000" cy="425976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2510"/>
          <a:stretch/>
        </p:blipFill>
        <p:spPr>
          <a:xfrm>
            <a:off x="0" y="-1"/>
            <a:ext cx="12192000" cy="471696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6831"/>
          <a:stretch/>
        </p:blipFill>
        <p:spPr>
          <a:xfrm>
            <a:off x="0" y="-1"/>
            <a:ext cx="12192000" cy="506265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9137"/>
          <a:stretch/>
        </p:blipFill>
        <p:spPr>
          <a:xfrm>
            <a:off x="0" y="0"/>
            <a:ext cx="12192000" cy="553100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08720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3"/>
          <a:srcRect b="52985"/>
          <a:stretch/>
        </p:blipFill>
        <p:spPr>
          <a:xfrm>
            <a:off x="0" y="5839176"/>
            <a:ext cx="11667066" cy="49471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39175"/>
            <a:ext cx="11667066" cy="105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4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7677" b="79361"/>
          <a:stretch/>
        </p:blipFill>
        <p:spPr>
          <a:xfrm>
            <a:off x="0" y="1"/>
            <a:ext cx="3814011" cy="14197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36315" b="81635"/>
          <a:stretch/>
        </p:blipFill>
        <p:spPr>
          <a:xfrm>
            <a:off x="0" y="1"/>
            <a:ext cx="5739063" cy="12633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12016" b="80411"/>
          <a:stretch/>
        </p:blipFill>
        <p:spPr>
          <a:xfrm>
            <a:off x="0" y="0"/>
            <a:ext cx="7928811" cy="13475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11653" cy="6878965"/>
          </a:xfrm>
          <a:prstGeom prst="rect">
            <a:avLst/>
          </a:prstGeom>
        </p:spPr>
      </p:pic>
      <p:sp>
        <p:nvSpPr>
          <p:cNvPr id="8" name="PIJL-OMHOOG 7"/>
          <p:cNvSpPr/>
          <p:nvPr/>
        </p:nvSpPr>
        <p:spPr>
          <a:xfrm>
            <a:off x="7591927" y="6041362"/>
            <a:ext cx="433136" cy="3955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HOOG 8"/>
          <p:cNvSpPr/>
          <p:nvPr/>
        </p:nvSpPr>
        <p:spPr>
          <a:xfrm>
            <a:off x="4411579" y="4292772"/>
            <a:ext cx="433136" cy="3955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HOOG 9"/>
          <p:cNvSpPr/>
          <p:nvPr/>
        </p:nvSpPr>
        <p:spPr>
          <a:xfrm>
            <a:off x="1235242" y="2752730"/>
            <a:ext cx="433136" cy="3955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04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Verschuiving over of langs de aanbodlijn.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Wanneer verschuift de aanbodlijn </a:t>
            </a:r>
            <a:r>
              <a:rPr lang="nl-NL" sz="2500" b="1" dirty="0" smtClean="0"/>
              <a:t>niet!</a:t>
            </a:r>
          </a:p>
          <a:p>
            <a:r>
              <a:rPr lang="nl-NL" sz="2500" dirty="0" smtClean="0"/>
              <a:t>Als de prijs veranderd (verschuiving over de lijn).</a:t>
            </a:r>
          </a:p>
          <a:p>
            <a:r>
              <a:rPr lang="nl-NL" sz="2500" dirty="0" smtClean="0"/>
              <a:t>Als er niks gebeurd met het aanbod.</a:t>
            </a:r>
          </a:p>
          <a:p>
            <a:r>
              <a:rPr lang="nl-NL" sz="2500" dirty="0" smtClean="0"/>
              <a:t>Wanneer verschuift de aanbodlijn wel!</a:t>
            </a:r>
          </a:p>
          <a:p>
            <a:r>
              <a:rPr lang="nl-NL" sz="2500" dirty="0" smtClean="0"/>
              <a:t>Als er meer aanbieders bij komen.</a:t>
            </a:r>
          </a:p>
          <a:p>
            <a:r>
              <a:rPr lang="nl-NL" sz="2500" dirty="0" smtClean="0"/>
              <a:t>Als de kosten veranderen; nemen de kosten af, stijgt het aanbod, nemen de kosten toe, daalt het aanbod)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8085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Verschuiving over of langs de </a:t>
            </a:r>
            <a:r>
              <a:rPr lang="nl-NL" dirty="0" smtClean="0"/>
              <a:t>vraaglijn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Wanneer verschuift de </a:t>
            </a:r>
            <a:r>
              <a:rPr lang="nl-NL" sz="2500" dirty="0" smtClean="0"/>
              <a:t>vraaglijn </a:t>
            </a:r>
            <a:r>
              <a:rPr lang="nl-NL" sz="2500" b="1" dirty="0" smtClean="0"/>
              <a:t>niet!</a:t>
            </a:r>
          </a:p>
          <a:p>
            <a:r>
              <a:rPr lang="nl-NL" sz="2500" dirty="0" smtClean="0"/>
              <a:t>Als de prijs veranderd (verschuiving over de lijn).</a:t>
            </a:r>
          </a:p>
          <a:p>
            <a:r>
              <a:rPr lang="nl-NL" sz="2500" dirty="0" smtClean="0"/>
              <a:t>Als er niks gebeurd met </a:t>
            </a:r>
            <a:r>
              <a:rPr lang="nl-NL" sz="2500" dirty="0" smtClean="0"/>
              <a:t>de vraag</a:t>
            </a:r>
            <a:endParaRPr lang="nl-NL" sz="2500" dirty="0" smtClean="0"/>
          </a:p>
          <a:p>
            <a:r>
              <a:rPr lang="nl-NL" sz="2500" dirty="0" smtClean="0"/>
              <a:t>Wanneer verschuift de </a:t>
            </a:r>
            <a:r>
              <a:rPr lang="nl-NL" sz="2500" dirty="0" smtClean="0"/>
              <a:t>vraaglijn </a:t>
            </a:r>
            <a:r>
              <a:rPr lang="nl-NL" sz="2500" dirty="0" smtClean="0"/>
              <a:t>wel!</a:t>
            </a:r>
          </a:p>
          <a:p>
            <a:r>
              <a:rPr lang="nl-NL" sz="2500" dirty="0" smtClean="0"/>
              <a:t>Als het inkomen veranderd, als de prijs van complementaire goederen of substitutiegoederen veranderd, als de behoefte veranderd en als er meer of minder vragers bijkomen.</a:t>
            </a:r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9900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0789" y="1203159"/>
            <a:ext cx="8973213" cy="4838204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hebben gezien dat: de vraaglijn een dalend verloop heeft, tenslotte hoe hoger de prijs hoe lager de vraag.</a:t>
            </a:r>
          </a:p>
          <a:p>
            <a:r>
              <a:rPr lang="nl-NL" sz="2500" dirty="0" smtClean="0"/>
              <a:t>We hebben gezien dat de aanbodlijn een stijgend verloop heeft, tenslotte hoe hoger de prijs hoe hoger het aanbod.</a:t>
            </a:r>
          </a:p>
          <a:p>
            <a:r>
              <a:rPr lang="nl-NL" sz="2500" dirty="0" smtClean="0"/>
              <a:t>Het verschil tussen de prijs en vraaglijn = consumentensurplus.</a:t>
            </a:r>
          </a:p>
          <a:p>
            <a:r>
              <a:rPr lang="nl-NL" sz="2500" dirty="0" smtClean="0"/>
              <a:t>Het verschil tussen de prijs en aanbodlijn = producenten surplus.</a:t>
            </a:r>
          </a:p>
          <a:p>
            <a:r>
              <a:rPr lang="nl-NL" sz="2500" dirty="0" smtClean="0"/>
              <a:t>Hoe komt die prijs nu tot stand?</a:t>
            </a:r>
          </a:p>
          <a:p>
            <a:r>
              <a:rPr lang="nl-NL" sz="2500" dirty="0" smtClean="0"/>
              <a:t>Waar vraag en aanbod elkaar ontmoeten.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waar de vraag en aanbodfuncties elkaar snijden.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7419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0777" y="1167063"/>
            <a:ext cx="9189781" cy="5690937"/>
          </a:xfrm>
        </p:spPr>
        <p:txBody>
          <a:bodyPr>
            <a:normAutofit/>
          </a:bodyPr>
          <a:lstStyle/>
          <a:p>
            <a:r>
              <a:rPr lang="nl-NL" sz="2500" dirty="0" err="1" smtClean="0"/>
              <a:t>Qa</a:t>
            </a:r>
            <a:r>
              <a:rPr lang="nl-NL" sz="2500" dirty="0" smtClean="0"/>
              <a:t> = 10P - </a:t>
            </a:r>
            <a:r>
              <a:rPr lang="nl-NL" sz="2500" dirty="0"/>
              <a:t>4</a:t>
            </a:r>
            <a:r>
              <a:rPr lang="nl-NL" sz="2500" dirty="0" smtClean="0"/>
              <a:t>00</a:t>
            </a:r>
          </a:p>
          <a:p>
            <a:r>
              <a:rPr lang="nl-NL" sz="2500" dirty="0" err="1" smtClean="0"/>
              <a:t>Qv</a:t>
            </a:r>
            <a:r>
              <a:rPr lang="nl-NL" sz="2500" dirty="0" smtClean="0"/>
              <a:t> = -10P + 600.</a:t>
            </a:r>
          </a:p>
          <a:p>
            <a:r>
              <a:rPr lang="nl-NL" sz="2500" dirty="0" err="1" smtClean="0"/>
              <a:t>Qa</a:t>
            </a:r>
            <a:r>
              <a:rPr lang="nl-NL" sz="2500" dirty="0" smtClean="0"/>
              <a:t> = </a:t>
            </a:r>
            <a:r>
              <a:rPr lang="nl-NL" sz="2500" dirty="0" err="1" smtClean="0"/>
              <a:t>Qv</a:t>
            </a:r>
            <a:endParaRPr lang="nl-NL" sz="2500" dirty="0" smtClean="0"/>
          </a:p>
          <a:p>
            <a:r>
              <a:rPr lang="nl-NL" sz="2500" dirty="0" smtClean="0"/>
              <a:t>10p - 400 = -10p + 600</a:t>
            </a:r>
          </a:p>
          <a:p>
            <a:r>
              <a:rPr lang="nl-NL" sz="2500" dirty="0" smtClean="0"/>
              <a:t>20p - 400 = 600</a:t>
            </a:r>
          </a:p>
          <a:p>
            <a:r>
              <a:rPr lang="nl-NL" sz="2500" dirty="0" smtClean="0"/>
              <a:t>20p = 1000</a:t>
            </a:r>
          </a:p>
          <a:p>
            <a:r>
              <a:rPr lang="nl-NL" sz="2500" dirty="0" smtClean="0"/>
              <a:t>P = 50</a:t>
            </a:r>
          </a:p>
          <a:p>
            <a:r>
              <a:rPr lang="nl-NL" sz="2500" dirty="0" smtClean="0"/>
              <a:t>Vullen we de prijs in weten we de hoeveelheid</a:t>
            </a:r>
          </a:p>
          <a:p>
            <a:r>
              <a:rPr lang="nl-NL" sz="2500" dirty="0" smtClean="0"/>
              <a:t>10 * 50 – 400 = 100</a:t>
            </a:r>
          </a:p>
          <a:p>
            <a:r>
              <a:rPr lang="nl-NL" sz="2500" dirty="0" smtClean="0"/>
              <a:t>-10 * 50 + 600 = 100.</a:t>
            </a:r>
          </a:p>
          <a:p>
            <a:r>
              <a:rPr lang="nl-NL" sz="2500" dirty="0" smtClean="0"/>
              <a:t>Dus bij een prijs van 50, en een hoeveelheid van 100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3747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oefenopgave 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 </a:t>
            </a:r>
            <a:r>
              <a:rPr lang="nl-NL" sz="2500" dirty="0" smtClean="0"/>
              <a:t>Start met oefenopgave 2.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09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  <p:bldP spid="16" grpId="0" animBg="1"/>
      <p:bldP spid="17" grpId="0" animBg="1"/>
      <p:bldP spid="2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3116</TotalTime>
  <Words>1036</Words>
  <Application>Microsoft Office PowerPoint</Application>
  <PresentationFormat>Breedbeeld</PresentationFormat>
  <Paragraphs>215</Paragraphs>
  <Slides>37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41" baseType="lpstr">
      <vt:lpstr>Arial</vt:lpstr>
      <vt:lpstr>Trebuchet MS</vt:lpstr>
      <vt:lpstr>Wingdings 3</vt:lpstr>
      <vt:lpstr>Facet</vt:lpstr>
      <vt:lpstr>Havo 4 Lesbrief Vervoer</vt:lpstr>
      <vt:lpstr>Agenda voor de aankomende 3 lessen.</vt:lpstr>
      <vt:lpstr>PowerPoint-presentatie</vt:lpstr>
      <vt:lpstr>PowerPoint-presentatie</vt:lpstr>
      <vt:lpstr>Verschuiving over of langs de aanbodlijn.</vt:lpstr>
      <vt:lpstr>Verschuiving over of langs de vraaglijn.</vt:lpstr>
      <vt:lpstr>Wat hebben we gezien:</vt:lpstr>
      <vt:lpstr>Voorbeeld:</vt:lpstr>
      <vt:lpstr>Maak oefenopgave 1.</vt:lpstr>
      <vt:lpstr>PowerPoint-presentatie</vt:lpstr>
      <vt:lpstr>PowerPoint-presentatie</vt:lpstr>
      <vt:lpstr>Maak oefenopgave 2.</vt:lpstr>
      <vt:lpstr>PowerPoint-presentatie</vt:lpstr>
      <vt:lpstr>PowerPoint-presentatie</vt:lpstr>
      <vt:lpstr>Les 2: hoofdstuk 5, de arbeidsmarkt.</vt:lpstr>
      <vt:lpstr>Introductieopdracht 5.1 en 5.2 lees paragraaf 5.1</vt:lpstr>
      <vt:lpstr>PowerPoint-presentatie</vt:lpstr>
      <vt:lpstr>PowerPoint-presentatie</vt:lpstr>
      <vt:lpstr>De vraag en aanbod van arbeid.</vt:lpstr>
      <vt:lpstr>Zelfstandig maken 5.3 t/m 5.5</vt:lpstr>
      <vt:lpstr>PowerPoint-presentatie</vt:lpstr>
      <vt:lpstr>PowerPoint-presentatie</vt:lpstr>
      <vt:lpstr>De vraag naar arbeid in de vrachtwagensector.</vt:lpstr>
      <vt:lpstr>Zelfstandig maken 5.6 en 5.7</vt:lpstr>
      <vt:lpstr>PowerPoint-presentatie</vt:lpstr>
      <vt:lpstr>Les 3:</vt:lpstr>
      <vt:lpstr>Grafisch weergeven van de vraag en het aanbod. </vt:lpstr>
      <vt:lpstr>Lees de paragraaf: grafische weergave van de vraag en het aanbod van vrachtwagenchauffeurs.</vt:lpstr>
      <vt:lpstr>PowerPoint-presentatie</vt:lpstr>
      <vt:lpstr>PowerPoint-presentatie</vt:lpstr>
      <vt:lpstr>Het uurloon.</vt:lpstr>
      <vt:lpstr>Bladzijde 54</vt:lpstr>
      <vt:lpstr>Zelfstandig maken 5.10</vt:lpstr>
      <vt:lpstr>PowerPoint-presentatie</vt:lpstr>
      <vt:lpstr>Zelfstandig maken opdracht 5.11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Bas Jacobs</cp:lastModifiedBy>
  <cp:revision>68</cp:revision>
  <dcterms:created xsi:type="dcterms:W3CDTF">2016-01-11T13:38:51Z</dcterms:created>
  <dcterms:modified xsi:type="dcterms:W3CDTF">2017-11-12T10:14:10Z</dcterms:modified>
</cp:coreProperties>
</file>